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307" r:id="rId4"/>
    <p:sldId id="258" r:id="rId5"/>
    <p:sldId id="273" r:id="rId6"/>
    <p:sldId id="259" r:id="rId7"/>
    <p:sldId id="275" r:id="rId8"/>
    <p:sldId id="260" r:id="rId9"/>
    <p:sldId id="261" r:id="rId10"/>
    <p:sldId id="277" r:id="rId11"/>
    <p:sldId id="262" r:id="rId12"/>
    <p:sldId id="263" r:id="rId13"/>
    <p:sldId id="265" r:id="rId14"/>
    <p:sldId id="264" r:id="rId15"/>
    <p:sldId id="267" r:id="rId16"/>
    <p:sldId id="268" r:id="rId17"/>
    <p:sldId id="269" r:id="rId18"/>
    <p:sldId id="271" r:id="rId19"/>
    <p:sldId id="266" r:id="rId20"/>
    <p:sldId id="270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EB5A8-546D-43F4-AC4E-C7F1DCDFE94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69A7EC0-D140-48F0-8896-579BAEC0CA9B}">
      <dgm:prSet/>
      <dgm:spPr/>
      <dgm:t>
        <a:bodyPr/>
        <a:lstStyle/>
        <a:p>
          <a:pPr>
            <a:defRPr cap="all"/>
          </a:pPr>
          <a:r>
            <a:rPr lang="nl-NL" dirty="0"/>
            <a:t>Ontbinden in factoren</a:t>
          </a:r>
          <a:endParaRPr lang="en-US" dirty="0"/>
        </a:p>
      </dgm:t>
    </dgm:pt>
    <dgm:pt modelId="{A8AC4540-5F2B-478D-89ED-4E52465CFD82}" type="parTrans" cxnId="{E37064D5-D8D1-4EAA-8133-43F086ACF005}">
      <dgm:prSet/>
      <dgm:spPr/>
      <dgm:t>
        <a:bodyPr/>
        <a:lstStyle/>
        <a:p>
          <a:endParaRPr lang="en-US"/>
        </a:p>
      </dgm:t>
    </dgm:pt>
    <dgm:pt modelId="{2185523D-86F2-43B6-9388-3643306810F9}" type="sibTrans" cxnId="{E37064D5-D8D1-4EAA-8133-43F086ACF005}">
      <dgm:prSet/>
      <dgm:spPr/>
      <dgm:t>
        <a:bodyPr/>
        <a:lstStyle/>
        <a:p>
          <a:endParaRPr lang="en-US"/>
        </a:p>
      </dgm:t>
    </dgm:pt>
    <dgm:pt modelId="{6F72E8EF-E817-4522-8607-9DC40AB487BC}">
      <dgm:prSet/>
      <dgm:spPr/>
      <dgm:t>
        <a:bodyPr/>
        <a:lstStyle/>
        <a:p>
          <a:pPr>
            <a:defRPr cap="all"/>
          </a:pPr>
          <a:r>
            <a:rPr lang="nl-NL"/>
            <a:t>Oplossen met = 0</a:t>
          </a:r>
          <a:endParaRPr lang="en-US"/>
        </a:p>
      </dgm:t>
    </dgm:pt>
    <dgm:pt modelId="{95A0AD66-FC26-4D15-B9AA-44C7D19B3DE5}" type="parTrans" cxnId="{F1E87F88-C04C-4713-9C26-F7682245D5A8}">
      <dgm:prSet/>
      <dgm:spPr/>
      <dgm:t>
        <a:bodyPr/>
        <a:lstStyle/>
        <a:p>
          <a:endParaRPr lang="en-US"/>
        </a:p>
      </dgm:t>
    </dgm:pt>
    <dgm:pt modelId="{32BB128A-A1D4-4B1D-A52A-DE3BC4AAB59D}" type="sibTrans" cxnId="{F1E87F88-C04C-4713-9C26-F7682245D5A8}">
      <dgm:prSet/>
      <dgm:spPr/>
      <dgm:t>
        <a:bodyPr/>
        <a:lstStyle/>
        <a:p>
          <a:endParaRPr lang="en-US"/>
        </a:p>
      </dgm:t>
    </dgm:pt>
    <dgm:pt modelId="{02DA91BB-2DA9-4FF1-9A3B-46D477305E6D}">
      <dgm:prSet/>
      <dgm:spPr/>
      <dgm:t>
        <a:bodyPr/>
        <a:lstStyle/>
        <a:p>
          <a:pPr>
            <a:defRPr cap="all"/>
          </a:pPr>
          <a:r>
            <a:rPr lang="nl-NL"/>
            <a:t>Overzichtje</a:t>
          </a:r>
          <a:endParaRPr lang="en-US"/>
        </a:p>
      </dgm:t>
    </dgm:pt>
    <dgm:pt modelId="{5D326190-1690-4C08-ABED-AD3BCD99AB13}" type="parTrans" cxnId="{F6A797E6-DEC7-429B-8617-B8FE2B4C0411}">
      <dgm:prSet/>
      <dgm:spPr/>
      <dgm:t>
        <a:bodyPr/>
        <a:lstStyle/>
        <a:p>
          <a:endParaRPr lang="en-US"/>
        </a:p>
      </dgm:t>
    </dgm:pt>
    <dgm:pt modelId="{C0AA4074-D0A4-49BA-936C-3377A9EBC4AB}" type="sibTrans" cxnId="{F6A797E6-DEC7-429B-8617-B8FE2B4C0411}">
      <dgm:prSet/>
      <dgm:spPr/>
      <dgm:t>
        <a:bodyPr/>
        <a:lstStyle/>
        <a:p>
          <a:endParaRPr lang="en-US"/>
        </a:p>
      </dgm:t>
    </dgm:pt>
    <dgm:pt modelId="{E14F0004-8F62-41DA-8AB3-D3576A58D95F}">
      <dgm:prSet/>
      <dgm:spPr/>
      <dgm:t>
        <a:bodyPr/>
        <a:lstStyle/>
        <a:p>
          <a:pPr>
            <a:defRPr cap="all"/>
          </a:pPr>
          <a:r>
            <a:rPr lang="nl-NL"/>
            <a:t>Ontbinden in drietermen</a:t>
          </a:r>
          <a:endParaRPr lang="en-US"/>
        </a:p>
      </dgm:t>
    </dgm:pt>
    <dgm:pt modelId="{44E09B13-B469-436C-B03D-26314B94515F}" type="parTrans" cxnId="{1A658FEB-60DC-4B23-A304-293E4997D00D}">
      <dgm:prSet/>
      <dgm:spPr/>
      <dgm:t>
        <a:bodyPr/>
        <a:lstStyle/>
        <a:p>
          <a:endParaRPr lang="en-US"/>
        </a:p>
      </dgm:t>
    </dgm:pt>
    <dgm:pt modelId="{20E717CC-96E6-44FB-9A65-040365AACB39}" type="sibTrans" cxnId="{1A658FEB-60DC-4B23-A304-293E4997D00D}">
      <dgm:prSet/>
      <dgm:spPr/>
      <dgm:t>
        <a:bodyPr/>
        <a:lstStyle/>
        <a:p>
          <a:endParaRPr lang="en-US"/>
        </a:p>
      </dgm:t>
    </dgm:pt>
    <dgm:pt modelId="{89E29EE2-F02F-4941-A620-7D37C4B866C2}">
      <dgm:prSet/>
      <dgm:spPr/>
      <dgm:t>
        <a:bodyPr/>
        <a:lstStyle/>
        <a:p>
          <a:pPr>
            <a:defRPr cap="all"/>
          </a:pPr>
          <a:r>
            <a:rPr lang="nl-NL"/>
            <a:t>Huiswerk</a:t>
          </a:r>
          <a:endParaRPr lang="en-US"/>
        </a:p>
      </dgm:t>
    </dgm:pt>
    <dgm:pt modelId="{959C3AD0-C538-410B-BDFA-FC64B5A5FAED}" type="parTrans" cxnId="{4A5B13A2-3264-46D0-A284-563D32DA0DC5}">
      <dgm:prSet/>
      <dgm:spPr/>
      <dgm:t>
        <a:bodyPr/>
        <a:lstStyle/>
        <a:p>
          <a:endParaRPr lang="en-US"/>
        </a:p>
      </dgm:t>
    </dgm:pt>
    <dgm:pt modelId="{B6B8DF73-7F9A-4E0E-AB33-DE1DC13F51EE}" type="sibTrans" cxnId="{4A5B13A2-3264-46D0-A284-563D32DA0DC5}">
      <dgm:prSet/>
      <dgm:spPr/>
      <dgm:t>
        <a:bodyPr/>
        <a:lstStyle/>
        <a:p>
          <a:endParaRPr lang="en-US"/>
        </a:p>
      </dgm:t>
    </dgm:pt>
    <dgm:pt modelId="{4F17DB63-B804-42DA-A62F-04685A6AAD5E}" type="pres">
      <dgm:prSet presAssocID="{163EB5A8-546D-43F4-AC4E-C7F1DCDFE94E}" presName="root" presStyleCnt="0">
        <dgm:presLayoutVars>
          <dgm:dir/>
          <dgm:resizeHandles val="exact"/>
        </dgm:presLayoutVars>
      </dgm:prSet>
      <dgm:spPr/>
    </dgm:pt>
    <dgm:pt modelId="{600073F1-B28B-4B53-80C3-51679026FCF6}" type="pres">
      <dgm:prSet presAssocID="{A69A7EC0-D140-48F0-8896-579BAEC0CA9B}" presName="compNode" presStyleCnt="0"/>
      <dgm:spPr/>
    </dgm:pt>
    <dgm:pt modelId="{AB0AB304-937E-4FEB-AD60-D3D62CD2071C}" type="pres">
      <dgm:prSet presAssocID="{A69A7EC0-D140-48F0-8896-579BAEC0CA9B}" presName="iconBgRect" presStyleLbl="bgShp" presStyleIdx="0" presStyleCnt="5"/>
      <dgm:spPr/>
    </dgm:pt>
    <dgm:pt modelId="{642A6E7B-297E-462D-86DB-774AE97291B4}" type="pres">
      <dgm:prSet presAssocID="{A69A7EC0-D140-48F0-8896-579BAEC0CA9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FB2773B-D948-491B-9574-603BE2C33295}" type="pres">
      <dgm:prSet presAssocID="{A69A7EC0-D140-48F0-8896-579BAEC0CA9B}" presName="spaceRect" presStyleCnt="0"/>
      <dgm:spPr/>
    </dgm:pt>
    <dgm:pt modelId="{6BEA2234-32C6-4E57-AFFD-E26B7BD3EFC3}" type="pres">
      <dgm:prSet presAssocID="{A69A7EC0-D140-48F0-8896-579BAEC0CA9B}" presName="textRect" presStyleLbl="revTx" presStyleIdx="0" presStyleCnt="5">
        <dgm:presLayoutVars>
          <dgm:chMax val="1"/>
          <dgm:chPref val="1"/>
        </dgm:presLayoutVars>
      </dgm:prSet>
      <dgm:spPr/>
    </dgm:pt>
    <dgm:pt modelId="{38309E38-C89F-4A54-93E8-8296897A0DFC}" type="pres">
      <dgm:prSet presAssocID="{2185523D-86F2-43B6-9388-3643306810F9}" presName="sibTrans" presStyleCnt="0"/>
      <dgm:spPr/>
    </dgm:pt>
    <dgm:pt modelId="{DC149C56-10D6-4ADC-9699-B47E2F8B37F9}" type="pres">
      <dgm:prSet presAssocID="{6F72E8EF-E817-4522-8607-9DC40AB487BC}" presName="compNode" presStyleCnt="0"/>
      <dgm:spPr/>
    </dgm:pt>
    <dgm:pt modelId="{CFC77125-B269-4BCC-B9F4-E9230E99E825}" type="pres">
      <dgm:prSet presAssocID="{6F72E8EF-E817-4522-8607-9DC40AB487BC}" presName="iconBgRect" presStyleLbl="bgShp" presStyleIdx="1" presStyleCnt="5"/>
      <dgm:spPr/>
    </dgm:pt>
    <dgm:pt modelId="{3CD3B79F-C13C-4DB7-B6FF-78BA1DC957E7}" type="pres">
      <dgm:prSet presAssocID="{6F72E8EF-E817-4522-8607-9DC40AB487B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EF18511-5AAE-44F5-889D-BF0BB43DB5E1}" type="pres">
      <dgm:prSet presAssocID="{6F72E8EF-E817-4522-8607-9DC40AB487BC}" presName="spaceRect" presStyleCnt="0"/>
      <dgm:spPr/>
    </dgm:pt>
    <dgm:pt modelId="{3AA99AA6-5BAC-423B-A05A-29D1ECA5C2BA}" type="pres">
      <dgm:prSet presAssocID="{6F72E8EF-E817-4522-8607-9DC40AB487BC}" presName="textRect" presStyleLbl="revTx" presStyleIdx="1" presStyleCnt="5">
        <dgm:presLayoutVars>
          <dgm:chMax val="1"/>
          <dgm:chPref val="1"/>
        </dgm:presLayoutVars>
      </dgm:prSet>
      <dgm:spPr/>
    </dgm:pt>
    <dgm:pt modelId="{1754B61C-2F86-48D5-8BFB-FD0F798D22BA}" type="pres">
      <dgm:prSet presAssocID="{32BB128A-A1D4-4B1D-A52A-DE3BC4AAB59D}" presName="sibTrans" presStyleCnt="0"/>
      <dgm:spPr/>
    </dgm:pt>
    <dgm:pt modelId="{3234AD97-32C8-442A-9120-4D20874590F7}" type="pres">
      <dgm:prSet presAssocID="{02DA91BB-2DA9-4FF1-9A3B-46D477305E6D}" presName="compNode" presStyleCnt="0"/>
      <dgm:spPr/>
    </dgm:pt>
    <dgm:pt modelId="{174185BA-FA03-4C49-A879-314D23FA7CF9}" type="pres">
      <dgm:prSet presAssocID="{02DA91BB-2DA9-4FF1-9A3B-46D477305E6D}" presName="iconBgRect" presStyleLbl="bgShp" presStyleIdx="2" presStyleCnt="5"/>
      <dgm:spPr/>
    </dgm:pt>
    <dgm:pt modelId="{39D57D54-D3D2-42D0-AE33-E18BF9DDD36A}" type="pres">
      <dgm:prSet presAssocID="{02DA91BB-2DA9-4FF1-9A3B-46D477305E6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3DA5E919-8AD4-4303-ADF2-EB98DC6BCDA6}" type="pres">
      <dgm:prSet presAssocID="{02DA91BB-2DA9-4FF1-9A3B-46D477305E6D}" presName="spaceRect" presStyleCnt="0"/>
      <dgm:spPr/>
    </dgm:pt>
    <dgm:pt modelId="{0A7EAE6E-CB22-4E3C-AD3A-F61B5DA4FE2F}" type="pres">
      <dgm:prSet presAssocID="{02DA91BB-2DA9-4FF1-9A3B-46D477305E6D}" presName="textRect" presStyleLbl="revTx" presStyleIdx="2" presStyleCnt="5">
        <dgm:presLayoutVars>
          <dgm:chMax val="1"/>
          <dgm:chPref val="1"/>
        </dgm:presLayoutVars>
      </dgm:prSet>
      <dgm:spPr/>
    </dgm:pt>
    <dgm:pt modelId="{2502039E-AC52-4787-AA60-E3E864C12760}" type="pres">
      <dgm:prSet presAssocID="{C0AA4074-D0A4-49BA-936C-3377A9EBC4AB}" presName="sibTrans" presStyleCnt="0"/>
      <dgm:spPr/>
    </dgm:pt>
    <dgm:pt modelId="{84312790-6606-4089-BA0E-64F49D8636E9}" type="pres">
      <dgm:prSet presAssocID="{E14F0004-8F62-41DA-8AB3-D3576A58D95F}" presName="compNode" presStyleCnt="0"/>
      <dgm:spPr/>
    </dgm:pt>
    <dgm:pt modelId="{1DC32FFF-AE4B-494E-AAF9-EB3342C062EB}" type="pres">
      <dgm:prSet presAssocID="{E14F0004-8F62-41DA-8AB3-D3576A58D95F}" presName="iconBgRect" presStyleLbl="bgShp" presStyleIdx="3" presStyleCnt="5"/>
      <dgm:spPr/>
    </dgm:pt>
    <dgm:pt modelId="{945F1B41-DC80-40F5-B0D4-7AB50B648776}" type="pres">
      <dgm:prSet presAssocID="{E14F0004-8F62-41DA-8AB3-D3576A58D95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aker"/>
        </a:ext>
      </dgm:extLst>
    </dgm:pt>
    <dgm:pt modelId="{A52CCCF9-DE84-414C-82B1-8FD8C0D78795}" type="pres">
      <dgm:prSet presAssocID="{E14F0004-8F62-41DA-8AB3-D3576A58D95F}" presName="spaceRect" presStyleCnt="0"/>
      <dgm:spPr/>
    </dgm:pt>
    <dgm:pt modelId="{1D4E57AA-E009-4526-8899-6A06A284ED09}" type="pres">
      <dgm:prSet presAssocID="{E14F0004-8F62-41DA-8AB3-D3576A58D95F}" presName="textRect" presStyleLbl="revTx" presStyleIdx="3" presStyleCnt="5">
        <dgm:presLayoutVars>
          <dgm:chMax val="1"/>
          <dgm:chPref val="1"/>
        </dgm:presLayoutVars>
      </dgm:prSet>
      <dgm:spPr/>
    </dgm:pt>
    <dgm:pt modelId="{F9A8C15D-EFEA-4B0C-8B51-1B2A02903FA9}" type="pres">
      <dgm:prSet presAssocID="{20E717CC-96E6-44FB-9A65-040365AACB39}" presName="sibTrans" presStyleCnt="0"/>
      <dgm:spPr/>
    </dgm:pt>
    <dgm:pt modelId="{E2CE8284-6553-4275-99C9-2B03BD5EB4F3}" type="pres">
      <dgm:prSet presAssocID="{89E29EE2-F02F-4941-A620-7D37C4B866C2}" presName="compNode" presStyleCnt="0"/>
      <dgm:spPr/>
    </dgm:pt>
    <dgm:pt modelId="{17180F5A-514F-4B71-9FC2-38B900B1C034}" type="pres">
      <dgm:prSet presAssocID="{89E29EE2-F02F-4941-A620-7D37C4B866C2}" presName="iconBgRect" presStyleLbl="bgShp" presStyleIdx="4" presStyleCnt="5"/>
      <dgm:spPr/>
    </dgm:pt>
    <dgm:pt modelId="{B0EE1D16-F0F6-4829-B9E3-DBB561632177}" type="pres">
      <dgm:prSet presAssocID="{89E29EE2-F02F-4941-A620-7D37C4B866C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9312EFA-D546-4AB7-B943-D73FC2EA9792}" type="pres">
      <dgm:prSet presAssocID="{89E29EE2-F02F-4941-A620-7D37C4B866C2}" presName="spaceRect" presStyleCnt="0"/>
      <dgm:spPr/>
    </dgm:pt>
    <dgm:pt modelId="{2DB4534A-5E96-46A0-B60A-EB19989F94DD}" type="pres">
      <dgm:prSet presAssocID="{89E29EE2-F02F-4941-A620-7D37C4B866C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1907523-69B0-46AD-88F2-5AEF708D34A7}" type="presOf" srcId="{E14F0004-8F62-41DA-8AB3-D3576A58D95F}" destId="{1D4E57AA-E009-4526-8899-6A06A284ED09}" srcOrd="0" destOrd="0" presId="urn:microsoft.com/office/officeart/2018/5/layout/IconCircleLabelList"/>
    <dgm:cxn modelId="{0CC87746-FB16-4B53-8A1C-C259EBF7FFD9}" type="presOf" srcId="{6F72E8EF-E817-4522-8607-9DC40AB487BC}" destId="{3AA99AA6-5BAC-423B-A05A-29D1ECA5C2BA}" srcOrd="0" destOrd="0" presId="urn:microsoft.com/office/officeart/2018/5/layout/IconCircleLabelList"/>
    <dgm:cxn modelId="{F1E87F88-C04C-4713-9C26-F7682245D5A8}" srcId="{163EB5A8-546D-43F4-AC4E-C7F1DCDFE94E}" destId="{6F72E8EF-E817-4522-8607-9DC40AB487BC}" srcOrd="1" destOrd="0" parTransId="{95A0AD66-FC26-4D15-B9AA-44C7D19B3DE5}" sibTransId="{32BB128A-A1D4-4B1D-A52A-DE3BC4AAB59D}"/>
    <dgm:cxn modelId="{16853F8A-2C03-4B85-AD81-9506AAA6883F}" type="presOf" srcId="{A69A7EC0-D140-48F0-8896-579BAEC0CA9B}" destId="{6BEA2234-32C6-4E57-AFFD-E26B7BD3EFC3}" srcOrd="0" destOrd="0" presId="urn:microsoft.com/office/officeart/2018/5/layout/IconCircleLabelList"/>
    <dgm:cxn modelId="{4A5B13A2-3264-46D0-A284-563D32DA0DC5}" srcId="{163EB5A8-546D-43F4-AC4E-C7F1DCDFE94E}" destId="{89E29EE2-F02F-4941-A620-7D37C4B866C2}" srcOrd="4" destOrd="0" parTransId="{959C3AD0-C538-410B-BDFA-FC64B5A5FAED}" sibTransId="{B6B8DF73-7F9A-4E0E-AB33-DE1DC13F51EE}"/>
    <dgm:cxn modelId="{567994C0-C4F8-4E5D-B5E7-A9695FCCEB0C}" type="presOf" srcId="{163EB5A8-546D-43F4-AC4E-C7F1DCDFE94E}" destId="{4F17DB63-B804-42DA-A62F-04685A6AAD5E}" srcOrd="0" destOrd="0" presId="urn:microsoft.com/office/officeart/2018/5/layout/IconCircleLabelList"/>
    <dgm:cxn modelId="{703BF6CE-1DC5-4F54-8155-D227456CA7C9}" type="presOf" srcId="{89E29EE2-F02F-4941-A620-7D37C4B866C2}" destId="{2DB4534A-5E96-46A0-B60A-EB19989F94DD}" srcOrd="0" destOrd="0" presId="urn:microsoft.com/office/officeart/2018/5/layout/IconCircleLabelList"/>
    <dgm:cxn modelId="{E37064D5-D8D1-4EAA-8133-43F086ACF005}" srcId="{163EB5A8-546D-43F4-AC4E-C7F1DCDFE94E}" destId="{A69A7EC0-D140-48F0-8896-579BAEC0CA9B}" srcOrd="0" destOrd="0" parTransId="{A8AC4540-5F2B-478D-89ED-4E52465CFD82}" sibTransId="{2185523D-86F2-43B6-9388-3643306810F9}"/>
    <dgm:cxn modelId="{9D3F7ADA-A145-4FA0-9C09-914FA7CFF7E7}" type="presOf" srcId="{02DA91BB-2DA9-4FF1-9A3B-46D477305E6D}" destId="{0A7EAE6E-CB22-4E3C-AD3A-F61B5DA4FE2F}" srcOrd="0" destOrd="0" presId="urn:microsoft.com/office/officeart/2018/5/layout/IconCircleLabelList"/>
    <dgm:cxn modelId="{F6A797E6-DEC7-429B-8617-B8FE2B4C0411}" srcId="{163EB5A8-546D-43F4-AC4E-C7F1DCDFE94E}" destId="{02DA91BB-2DA9-4FF1-9A3B-46D477305E6D}" srcOrd="2" destOrd="0" parTransId="{5D326190-1690-4C08-ABED-AD3BCD99AB13}" sibTransId="{C0AA4074-D0A4-49BA-936C-3377A9EBC4AB}"/>
    <dgm:cxn modelId="{1A658FEB-60DC-4B23-A304-293E4997D00D}" srcId="{163EB5A8-546D-43F4-AC4E-C7F1DCDFE94E}" destId="{E14F0004-8F62-41DA-8AB3-D3576A58D95F}" srcOrd="3" destOrd="0" parTransId="{44E09B13-B469-436C-B03D-26314B94515F}" sibTransId="{20E717CC-96E6-44FB-9A65-040365AACB39}"/>
    <dgm:cxn modelId="{A34F2278-45FB-42D0-8695-F4A5DDAE5481}" type="presParOf" srcId="{4F17DB63-B804-42DA-A62F-04685A6AAD5E}" destId="{600073F1-B28B-4B53-80C3-51679026FCF6}" srcOrd="0" destOrd="0" presId="urn:microsoft.com/office/officeart/2018/5/layout/IconCircleLabelList"/>
    <dgm:cxn modelId="{8F1C663B-FBDB-4572-9B98-59C26C31B086}" type="presParOf" srcId="{600073F1-B28B-4B53-80C3-51679026FCF6}" destId="{AB0AB304-937E-4FEB-AD60-D3D62CD2071C}" srcOrd="0" destOrd="0" presId="urn:microsoft.com/office/officeart/2018/5/layout/IconCircleLabelList"/>
    <dgm:cxn modelId="{6FB87BC8-87AE-4C4B-BF07-E8455A6C5244}" type="presParOf" srcId="{600073F1-B28B-4B53-80C3-51679026FCF6}" destId="{642A6E7B-297E-462D-86DB-774AE97291B4}" srcOrd="1" destOrd="0" presId="urn:microsoft.com/office/officeart/2018/5/layout/IconCircleLabelList"/>
    <dgm:cxn modelId="{416701F9-A58B-4BD5-BD28-07F2BEB91EDE}" type="presParOf" srcId="{600073F1-B28B-4B53-80C3-51679026FCF6}" destId="{5FB2773B-D948-491B-9574-603BE2C33295}" srcOrd="2" destOrd="0" presId="urn:microsoft.com/office/officeart/2018/5/layout/IconCircleLabelList"/>
    <dgm:cxn modelId="{64934810-8CC4-4469-ACB5-388D2F7558A5}" type="presParOf" srcId="{600073F1-B28B-4B53-80C3-51679026FCF6}" destId="{6BEA2234-32C6-4E57-AFFD-E26B7BD3EFC3}" srcOrd="3" destOrd="0" presId="urn:microsoft.com/office/officeart/2018/5/layout/IconCircleLabelList"/>
    <dgm:cxn modelId="{2E3AAA91-7DD0-4775-9CDF-C25828F8A040}" type="presParOf" srcId="{4F17DB63-B804-42DA-A62F-04685A6AAD5E}" destId="{38309E38-C89F-4A54-93E8-8296897A0DFC}" srcOrd="1" destOrd="0" presId="urn:microsoft.com/office/officeart/2018/5/layout/IconCircleLabelList"/>
    <dgm:cxn modelId="{D13F6D78-B182-496B-BD24-3B328FB318B6}" type="presParOf" srcId="{4F17DB63-B804-42DA-A62F-04685A6AAD5E}" destId="{DC149C56-10D6-4ADC-9699-B47E2F8B37F9}" srcOrd="2" destOrd="0" presId="urn:microsoft.com/office/officeart/2018/5/layout/IconCircleLabelList"/>
    <dgm:cxn modelId="{FC8526BA-8043-49E9-9766-9CAB7FD905AB}" type="presParOf" srcId="{DC149C56-10D6-4ADC-9699-B47E2F8B37F9}" destId="{CFC77125-B269-4BCC-B9F4-E9230E99E825}" srcOrd="0" destOrd="0" presId="urn:microsoft.com/office/officeart/2018/5/layout/IconCircleLabelList"/>
    <dgm:cxn modelId="{CABC065D-BDCE-4A6B-BA8D-8F2D610ED9C7}" type="presParOf" srcId="{DC149C56-10D6-4ADC-9699-B47E2F8B37F9}" destId="{3CD3B79F-C13C-4DB7-B6FF-78BA1DC957E7}" srcOrd="1" destOrd="0" presId="urn:microsoft.com/office/officeart/2018/5/layout/IconCircleLabelList"/>
    <dgm:cxn modelId="{32EFCE84-9F37-44F3-8CA3-38DAD43A4460}" type="presParOf" srcId="{DC149C56-10D6-4ADC-9699-B47E2F8B37F9}" destId="{FEF18511-5AAE-44F5-889D-BF0BB43DB5E1}" srcOrd="2" destOrd="0" presId="urn:microsoft.com/office/officeart/2018/5/layout/IconCircleLabelList"/>
    <dgm:cxn modelId="{02FAB04D-5058-44D7-8281-B15D03D70029}" type="presParOf" srcId="{DC149C56-10D6-4ADC-9699-B47E2F8B37F9}" destId="{3AA99AA6-5BAC-423B-A05A-29D1ECA5C2BA}" srcOrd="3" destOrd="0" presId="urn:microsoft.com/office/officeart/2018/5/layout/IconCircleLabelList"/>
    <dgm:cxn modelId="{36A6A4DC-8CA0-413D-9006-F7F3744BF476}" type="presParOf" srcId="{4F17DB63-B804-42DA-A62F-04685A6AAD5E}" destId="{1754B61C-2F86-48D5-8BFB-FD0F798D22BA}" srcOrd="3" destOrd="0" presId="urn:microsoft.com/office/officeart/2018/5/layout/IconCircleLabelList"/>
    <dgm:cxn modelId="{552E88B7-434A-42FA-AF71-676BE34F7C44}" type="presParOf" srcId="{4F17DB63-B804-42DA-A62F-04685A6AAD5E}" destId="{3234AD97-32C8-442A-9120-4D20874590F7}" srcOrd="4" destOrd="0" presId="urn:microsoft.com/office/officeart/2018/5/layout/IconCircleLabelList"/>
    <dgm:cxn modelId="{4804237A-7CD5-4C41-8586-9674E1B8458A}" type="presParOf" srcId="{3234AD97-32C8-442A-9120-4D20874590F7}" destId="{174185BA-FA03-4C49-A879-314D23FA7CF9}" srcOrd="0" destOrd="0" presId="urn:microsoft.com/office/officeart/2018/5/layout/IconCircleLabelList"/>
    <dgm:cxn modelId="{59EAFA4A-121F-4635-8745-A192C6EA207E}" type="presParOf" srcId="{3234AD97-32C8-442A-9120-4D20874590F7}" destId="{39D57D54-D3D2-42D0-AE33-E18BF9DDD36A}" srcOrd="1" destOrd="0" presId="urn:microsoft.com/office/officeart/2018/5/layout/IconCircleLabelList"/>
    <dgm:cxn modelId="{51178D38-0CE3-4737-A58C-5E1D56BE01A9}" type="presParOf" srcId="{3234AD97-32C8-442A-9120-4D20874590F7}" destId="{3DA5E919-8AD4-4303-ADF2-EB98DC6BCDA6}" srcOrd="2" destOrd="0" presId="urn:microsoft.com/office/officeart/2018/5/layout/IconCircleLabelList"/>
    <dgm:cxn modelId="{7E0D20AC-E45A-4892-A20C-6F3E82C0A17D}" type="presParOf" srcId="{3234AD97-32C8-442A-9120-4D20874590F7}" destId="{0A7EAE6E-CB22-4E3C-AD3A-F61B5DA4FE2F}" srcOrd="3" destOrd="0" presId="urn:microsoft.com/office/officeart/2018/5/layout/IconCircleLabelList"/>
    <dgm:cxn modelId="{469DDD68-FCFB-4FBE-9FFA-CE41FB1EE32D}" type="presParOf" srcId="{4F17DB63-B804-42DA-A62F-04685A6AAD5E}" destId="{2502039E-AC52-4787-AA60-E3E864C12760}" srcOrd="5" destOrd="0" presId="urn:microsoft.com/office/officeart/2018/5/layout/IconCircleLabelList"/>
    <dgm:cxn modelId="{4B0437C8-FA05-4DF4-B18B-326FAF73087C}" type="presParOf" srcId="{4F17DB63-B804-42DA-A62F-04685A6AAD5E}" destId="{84312790-6606-4089-BA0E-64F49D8636E9}" srcOrd="6" destOrd="0" presId="urn:microsoft.com/office/officeart/2018/5/layout/IconCircleLabelList"/>
    <dgm:cxn modelId="{87224201-8567-4D57-972E-758FD5321D0A}" type="presParOf" srcId="{84312790-6606-4089-BA0E-64F49D8636E9}" destId="{1DC32FFF-AE4B-494E-AAF9-EB3342C062EB}" srcOrd="0" destOrd="0" presId="urn:microsoft.com/office/officeart/2018/5/layout/IconCircleLabelList"/>
    <dgm:cxn modelId="{715A42C3-13B9-4438-9856-AD5CD1A3990D}" type="presParOf" srcId="{84312790-6606-4089-BA0E-64F49D8636E9}" destId="{945F1B41-DC80-40F5-B0D4-7AB50B648776}" srcOrd="1" destOrd="0" presId="urn:microsoft.com/office/officeart/2018/5/layout/IconCircleLabelList"/>
    <dgm:cxn modelId="{74B5B312-3977-4E51-AE5B-3D072C6F29C2}" type="presParOf" srcId="{84312790-6606-4089-BA0E-64F49D8636E9}" destId="{A52CCCF9-DE84-414C-82B1-8FD8C0D78795}" srcOrd="2" destOrd="0" presId="urn:microsoft.com/office/officeart/2018/5/layout/IconCircleLabelList"/>
    <dgm:cxn modelId="{5D1DA2D6-E48A-4283-A8AD-C59BB103E97A}" type="presParOf" srcId="{84312790-6606-4089-BA0E-64F49D8636E9}" destId="{1D4E57AA-E009-4526-8899-6A06A284ED09}" srcOrd="3" destOrd="0" presId="urn:microsoft.com/office/officeart/2018/5/layout/IconCircleLabelList"/>
    <dgm:cxn modelId="{4489E94F-5603-4276-A107-754DB061E203}" type="presParOf" srcId="{4F17DB63-B804-42DA-A62F-04685A6AAD5E}" destId="{F9A8C15D-EFEA-4B0C-8B51-1B2A02903FA9}" srcOrd="7" destOrd="0" presId="urn:microsoft.com/office/officeart/2018/5/layout/IconCircleLabelList"/>
    <dgm:cxn modelId="{43A5C902-F47D-4007-BD93-EC991BF1E1AB}" type="presParOf" srcId="{4F17DB63-B804-42DA-A62F-04685A6AAD5E}" destId="{E2CE8284-6553-4275-99C9-2B03BD5EB4F3}" srcOrd="8" destOrd="0" presId="urn:microsoft.com/office/officeart/2018/5/layout/IconCircleLabelList"/>
    <dgm:cxn modelId="{71225E8F-4BE9-4260-B092-1E95DFD797F4}" type="presParOf" srcId="{E2CE8284-6553-4275-99C9-2B03BD5EB4F3}" destId="{17180F5A-514F-4B71-9FC2-38B900B1C034}" srcOrd="0" destOrd="0" presId="urn:microsoft.com/office/officeart/2018/5/layout/IconCircleLabelList"/>
    <dgm:cxn modelId="{981792AD-5D95-498B-A644-B1AC3BC9C5E3}" type="presParOf" srcId="{E2CE8284-6553-4275-99C9-2B03BD5EB4F3}" destId="{B0EE1D16-F0F6-4829-B9E3-DBB561632177}" srcOrd="1" destOrd="0" presId="urn:microsoft.com/office/officeart/2018/5/layout/IconCircleLabelList"/>
    <dgm:cxn modelId="{14D207F6-7BD8-476B-8063-CC21B14AE539}" type="presParOf" srcId="{E2CE8284-6553-4275-99C9-2B03BD5EB4F3}" destId="{E9312EFA-D546-4AB7-B943-D73FC2EA9792}" srcOrd="2" destOrd="0" presId="urn:microsoft.com/office/officeart/2018/5/layout/IconCircleLabelList"/>
    <dgm:cxn modelId="{60E17B07-B869-47A2-9F9E-53650F293FC7}" type="presParOf" srcId="{E2CE8284-6553-4275-99C9-2B03BD5EB4F3}" destId="{2DB4534A-5E96-46A0-B60A-EB19989F94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AB304-937E-4FEB-AD60-D3D62CD2071C}">
      <dsp:nvSpPr>
        <dsp:cNvPr id="0" name=""/>
        <dsp:cNvSpPr/>
      </dsp:nvSpPr>
      <dsp:spPr>
        <a:xfrm>
          <a:off x="348206" y="804954"/>
          <a:ext cx="1075482" cy="1075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A6E7B-297E-462D-86DB-774AE97291B4}">
      <dsp:nvSpPr>
        <dsp:cNvPr id="0" name=""/>
        <dsp:cNvSpPr/>
      </dsp:nvSpPr>
      <dsp:spPr>
        <a:xfrm>
          <a:off x="577408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A2234-32C6-4E57-AFFD-E26B7BD3EFC3}">
      <dsp:nvSpPr>
        <dsp:cNvPr id="0" name=""/>
        <dsp:cNvSpPr/>
      </dsp:nvSpPr>
      <dsp:spPr>
        <a:xfrm>
          <a:off x="4405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Ontbinden in factoren</a:t>
          </a:r>
          <a:endParaRPr lang="en-US" sz="1900" kern="1200" dirty="0"/>
        </a:p>
      </dsp:txBody>
      <dsp:txXfrm>
        <a:off x="4405" y="2215423"/>
        <a:ext cx="1763085" cy="705234"/>
      </dsp:txXfrm>
    </dsp:sp>
    <dsp:sp modelId="{CFC77125-B269-4BCC-B9F4-E9230E99E825}">
      <dsp:nvSpPr>
        <dsp:cNvPr id="0" name=""/>
        <dsp:cNvSpPr/>
      </dsp:nvSpPr>
      <dsp:spPr>
        <a:xfrm>
          <a:off x="2419832" y="804954"/>
          <a:ext cx="1075482" cy="10754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3B79F-C13C-4DB7-B6FF-78BA1DC957E7}">
      <dsp:nvSpPr>
        <dsp:cNvPr id="0" name=""/>
        <dsp:cNvSpPr/>
      </dsp:nvSpPr>
      <dsp:spPr>
        <a:xfrm>
          <a:off x="2649033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99AA6-5BAC-423B-A05A-29D1ECA5C2BA}">
      <dsp:nvSpPr>
        <dsp:cNvPr id="0" name=""/>
        <dsp:cNvSpPr/>
      </dsp:nvSpPr>
      <dsp:spPr>
        <a:xfrm>
          <a:off x="2076031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Oplossen met = 0</a:t>
          </a:r>
          <a:endParaRPr lang="en-US" sz="1900" kern="1200"/>
        </a:p>
      </dsp:txBody>
      <dsp:txXfrm>
        <a:off x="2076031" y="2215423"/>
        <a:ext cx="1763085" cy="705234"/>
      </dsp:txXfrm>
    </dsp:sp>
    <dsp:sp modelId="{174185BA-FA03-4C49-A879-314D23FA7CF9}">
      <dsp:nvSpPr>
        <dsp:cNvPr id="0" name=""/>
        <dsp:cNvSpPr/>
      </dsp:nvSpPr>
      <dsp:spPr>
        <a:xfrm>
          <a:off x="4491458" y="804954"/>
          <a:ext cx="1075482" cy="10754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57D54-D3D2-42D0-AE33-E18BF9DDD36A}">
      <dsp:nvSpPr>
        <dsp:cNvPr id="0" name=""/>
        <dsp:cNvSpPr/>
      </dsp:nvSpPr>
      <dsp:spPr>
        <a:xfrm>
          <a:off x="4720659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EAE6E-CB22-4E3C-AD3A-F61B5DA4FE2F}">
      <dsp:nvSpPr>
        <dsp:cNvPr id="0" name=""/>
        <dsp:cNvSpPr/>
      </dsp:nvSpPr>
      <dsp:spPr>
        <a:xfrm>
          <a:off x="4147657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Overzichtje</a:t>
          </a:r>
          <a:endParaRPr lang="en-US" sz="1900" kern="1200"/>
        </a:p>
      </dsp:txBody>
      <dsp:txXfrm>
        <a:off x="4147657" y="2215423"/>
        <a:ext cx="1763085" cy="705234"/>
      </dsp:txXfrm>
    </dsp:sp>
    <dsp:sp modelId="{1DC32FFF-AE4B-494E-AAF9-EB3342C062EB}">
      <dsp:nvSpPr>
        <dsp:cNvPr id="0" name=""/>
        <dsp:cNvSpPr/>
      </dsp:nvSpPr>
      <dsp:spPr>
        <a:xfrm>
          <a:off x="6563084" y="804954"/>
          <a:ext cx="1075482" cy="10754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F1B41-DC80-40F5-B0D4-7AB50B648776}">
      <dsp:nvSpPr>
        <dsp:cNvPr id="0" name=""/>
        <dsp:cNvSpPr/>
      </dsp:nvSpPr>
      <dsp:spPr>
        <a:xfrm>
          <a:off x="6792285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E57AA-E009-4526-8899-6A06A284ED09}">
      <dsp:nvSpPr>
        <dsp:cNvPr id="0" name=""/>
        <dsp:cNvSpPr/>
      </dsp:nvSpPr>
      <dsp:spPr>
        <a:xfrm>
          <a:off x="6219283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Ontbinden in drietermen</a:t>
          </a:r>
          <a:endParaRPr lang="en-US" sz="1900" kern="1200"/>
        </a:p>
      </dsp:txBody>
      <dsp:txXfrm>
        <a:off x="6219283" y="2215423"/>
        <a:ext cx="1763085" cy="705234"/>
      </dsp:txXfrm>
    </dsp:sp>
    <dsp:sp modelId="{17180F5A-514F-4B71-9FC2-38B900B1C034}">
      <dsp:nvSpPr>
        <dsp:cNvPr id="0" name=""/>
        <dsp:cNvSpPr/>
      </dsp:nvSpPr>
      <dsp:spPr>
        <a:xfrm>
          <a:off x="8634710" y="804954"/>
          <a:ext cx="1075482" cy="10754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EE1D16-F0F6-4829-B9E3-DBB561632177}">
      <dsp:nvSpPr>
        <dsp:cNvPr id="0" name=""/>
        <dsp:cNvSpPr/>
      </dsp:nvSpPr>
      <dsp:spPr>
        <a:xfrm>
          <a:off x="8863911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4534A-5E96-46A0-B60A-EB19989F94DD}">
      <dsp:nvSpPr>
        <dsp:cNvPr id="0" name=""/>
        <dsp:cNvSpPr/>
      </dsp:nvSpPr>
      <dsp:spPr>
        <a:xfrm>
          <a:off x="8290908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Huiswerk</a:t>
          </a:r>
          <a:endParaRPr lang="en-US" sz="1900" kern="1200"/>
        </a:p>
      </dsp:txBody>
      <dsp:txXfrm>
        <a:off x="8290908" y="2215423"/>
        <a:ext cx="1763085" cy="705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0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0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6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75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3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1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7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110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4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1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B58194-0682-4BA0-BC64-618B96EA48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07" r="13273"/>
          <a:stretch/>
        </p:blipFill>
        <p:spPr>
          <a:xfrm>
            <a:off x="4646383" y="10"/>
            <a:ext cx="7545616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D06777-C36B-4883-B401-BDEA953B2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524" y="1340361"/>
            <a:ext cx="3729162" cy="3341700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chemeClr val="tx1"/>
                </a:solidFill>
              </a:rPr>
              <a:t>Hoofdstuk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105BE7-DC83-452B-9A82-404D4B959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284" y="4731476"/>
            <a:ext cx="3793642" cy="97090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Paragraaf 11.3</a:t>
            </a:r>
          </a:p>
        </p:txBody>
      </p:sp>
    </p:spTree>
    <p:extLst>
      <p:ext uri="{BB962C8B-B14F-4D97-AF65-F5344CB8AC3E}">
        <p14:creationId xmlns:p14="http://schemas.microsoft.com/office/powerpoint/2010/main" val="2919884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1F0C6-72C7-4E33-ADC3-703DE71C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53901C-5F05-49CF-A871-35F81C08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342900" indent="-342900">
              <a:buAutoNum type="alphaLcPeriod"/>
            </a:pPr>
            <a:r>
              <a:rPr lang="nl-NL" sz="1800" dirty="0"/>
              <a:t>2 </a:t>
            </a:r>
            <a:r>
              <a:rPr lang="nl-NL" sz="1800" dirty="0">
                <a:latin typeface="Century Gothic" panose="020B0502020202020204" pitchFamily="34" charset="0"/>
              </a:rPr>
              <a:t>● (-4 + 6 - 2) = 0</a:t>
            </a: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0 ● (100000 + 0,00001) = 0</a:t>
            </a:r>
          </a:p>
          <a:p>
            <a:pPr marL="342900" indent="-342900">
              <a:buAutoNum type="alphaLcPeriod"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x ● (14 - 2 ● 7 ) = 0</a:t>
            </a: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0 ● (5x + 3) = 0</a:t>
            </a:r>
          </a:p>
          <a:p>
            <a:pPr marL="342900" indent="-342900">
              <a:buAutoNum type="alphaLcPeriod"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&gt;&gt;Het product van iets en 0 is altijd 0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	&gt;&gt; Als de uitkomst 0 is, moet 1 van de factoren 0 zijn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7948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BAD12A-F930-416A-BCC7-1C8B0F18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446873"/>
            <a:ext cx="9792208" cy="906017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703B2-66CC-4453-BBB1-81478D97D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573098"/>
            <a:ext cx="9792208" cy="4392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Altijd 1 oplossing voor x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Vanaf nu kunnen het er ook 2 zijn </a:t>
            </a:r>
            <a:r>
              <a:rPr lang="nl-NL" sz="1800" dirty="0">
                <a:sym typeface="Wingdings" panose="05000000000000000000" pitchFamily="2" charset="2"/>
              </a:rPr>
              <a:t>	&gt;&gt;Er zit een product in de vergelijking</a:t>
            </a:r>
          </a:p>
          <a:p>
            <a:pPr>
              <a:lnSpc>
                <a:spcPct val="100000"/>
              </a:lnSpc>
            </a:pPr>
            <a:endParaRPr lang="nl-NL" sz="180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sym typeface="Wingdings" panose="05000000000000000000" pitchFamily="2" charset="2"/>
              </a:rPr>
              <a:t>x 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● (8 + x)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Wat zijn de factoren 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x  &amp; (8 + x)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Dussss</a:t>
            </a:r>
            <a:endParaRPr lang="nl-NL" sz="18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x = 0 	of  8 + x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 -8       -8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       x = -8		&gt;&gt; x = 0   v   x = -8 </a:t>
            </a:r>
          </a:p>
        </p:txBody>
      </p:sp>
    </p:spTree>
    <p:extLst>
      <p:ext uri="{BB962C8B-B14F-4D97-AF65-F5344CB8AC3E}">
        <p14:creationId xmlns:p14="http://schemas.microsoft.com/office/powerpoint/2010/main" val="11100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BAD12A-F930-416A-BCC7-1C8B0F18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703B2-66CC-4453-BBB1-81478D97D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2482088" cy="34078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2x ● (7 – x)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Factoren: 2x &amp; (7-x)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Geeft: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2x = 0   v   7 – x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:2     :2        -7         -7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x = 0     v     -x = -7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:-1     :-1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  x = 7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17A9C0F-BBA3-44F7-9A73-A0F37D5DBB3C}"/>
              </a:ext>
            </a:extLst>
          </p:cNvPr>
          <p:cNvSpPr txBox="1">
            <a:spLocks/>
          </p:cNvSpPr>
          <p:nvPr/>
        </p:nvSpPr>
        <p:spPr>
          <a:xfrm>
            <a:off x="5717031" y="2557849"/>
            <a:ext cx="3806797" cy="340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3x ● (8 + 2x)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Dus: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3x = 0	   v	8 + 2x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:3       :3		-8            -8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x   = 0	   v	  2x = -8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	 :2        :2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	   x = -4	</a:t>
            </a:r>
          </a:p>
        </p:txBody>
      </p:sp>
    </p:spTree>
    <p:extLst>
      <p:ext uri="{BB962C8B-B14F-4D97-AF65-F5344CB8AC3E}">
        <p14:creationId xmlns:p14="http://schemas.microsoft.com/office/powerpoint/2010/main" val="3160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BAD12A-F930-416A-BCC7-1C8B0F18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703B2-66CC-4453-BBB1-81478D97D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1" y="2557849"/>
            <a:ext cx="3330227" cy="34078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(2 + x) ● (7 – x)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Factoren: (2 + x) &amp; (7 – x)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Geeft: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2 + x = 0   v   7 – x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-2     -2           -7         -7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x = -2     v     -x = -7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:-1     :-1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	       x = 7</a:t>
            </a:r>
          </a:p>
        </p:txBody>
      </p:sp>
    </p:spTree>
    <p:extLst>
      <p:ext uri="{BB962C8B-B14F-4D97-AF65-F5344CB8AC3E}">
        <p14:creationId xmlns:p14="http://schemas.microsoft.com/office/powerpoint/2010/main" val="1268849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BAD12A-F930-416A-BCC7-1C8B0F18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Overzicht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703B2-66CC-4453-BBB1-81478D97D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668" y="2107682"/>
            <a:ext cx="11348252" cy="34078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Ontbinden in priemfactoren	&gt;&gt; 1 getal als </a:t>
            </a: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keersom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 schrijven			</a:t>
            </a:r>
          </a:p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Ontbinden in factoren		&gt;&gt; Een getal met letter als </a:t>
            </a: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keersom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 schrijven	</a:t>
            </a:r>
          </a:p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GGD berekenen		&gt;&gt; 2 getallen ontbinden en 									gemeenschappelijk deel noteren</a:t>
            </a:r>
          </a:p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Haakjes maken		&gt;&gt; 2 getallen als </a:t>
            </a: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keersom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 schrijven en </a:t>
            </a: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ggd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 	= ontbinden van 				buiten de haakjes				  tweetermen</a:t>
            </a:r>
          </a:p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Oplossen met = 0		&gt;&gt;Vergelijking met een </a:t>
            </a:r>
            <a:r>
              <a:rPr lang="nl-NL" sz="18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keersom</a:t>
            </a: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 oplossen</a:t>
            </a:r>
          </a:p>
          <a:p>
            <a:pPr>
              <a:lnSpc>
                <a:spcPct val="100000"/>
              </a:lnSpc>
            </a:pPr>
            <a:endParaRPr lang="nl-NL" sz="18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nl-NL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Nieuw: Ontbinden van drietermen</a:t>
            </a:r>
          </a:p>
        </p:txBody>
      </p:sp>
    </p:spTree>
    <p:extLst>
      <p:ext uri="{BB962C8B-B14F-4D97-AF65-F5344CB8AC3E}">
        <p14:creationId xmlns:p14="http://schemas.microsoft.com/office/powerpoint/2010/main" val="3425469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C7134D-4E1D-4F36-923C-92B959EC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Dubbele haakjes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890692-27FC-4178-91C7-CE99BED06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896" y="2027762"/>
            <a:ext cx="9792208" cy="3407862"/>
          </a:xfrm>
        </p:spPr>
        <p:txBody>
          <a:bodyPr>
            <a:normAutofit/>
          </a:bodyPr>
          <a:lstStyle/>
          <a:p>
            <a:r>
              <a:rPr lang="nl-NL" sz="1800" dirty="0"/>
              <a:t>(x + 5) (x + 2) =</a:t>
            </a:r>
          </a:p>
          <a:p>
            <a:pPr marL="0" indent="0">
              <a:buNone/>
            </a:pPr>
            <a:r>
              <a:rPr lang="nl-NL" sz="1800" dirty="0"/>
              <a:t>x </a:t>
            </a:r>
            <a:r>
              <a:rPr lang="nl-NL" sz="1800" dirty="0">
                <a:latin typeface="Century Gothic" panose="020B0502020202020204" pitchFamily="34" charset="0"/>
              </a:rPr>
              <a:t>● x = x²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x ● 2 = 2x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5 ● x = 5x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5 ● 2 = 10</a:t>
            </a:r>
          </a:p>
          <a:p>
            <a:pPr marL="0" indent="0">
              <a:buNone/>
            </a:pPr>
            <a:r>
              <a:rPr lang="nl-NL" sz="1800" dirty="0"/>
              <a:t>(x + 5) (x + 2) = </a:t>
            </a:r>
            <a:r>
              <a:rPr lang="nl-NL" sz="1800" dirty="0">
                <a:latin typeface="Century Gothic" panose="020B0502020202020204" pitchFamily="34" charset="0"/>
              </a:rPr>
              <a:t>x² + 2x + 5x + 10 = x² + 7x + 10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24367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C7134D-4E1D-4F36-923C-92B959EC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147" y="441218"/>
            <a:ext cx="9792208" cy="825981"/>
          </a:xfrm>
        </p:spPr>
        <p:txBody>
          <a:bodyPr>
            <a:normAutofit/>
          </a:bodyPr>
          <a:lstStyle/>
          <a:p>
            <a:r>
              <a:rPr lang="nl-NL" dirty="0"/>
              <a:t>Dubbele haakjes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890692-27FC-4178-91C7-CE99BED06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36" y="1267199"/>
            <a:ext cx="3279339" cy="3407862"/>
          </a:xfrm>
        </p:spPr>
        <p:txBody>
          <a:bodyPr>
            <a:normAutofit/>
          </a:bodyPr>
          <a:lstStyle/>
          <a:p>
            <a:r>
              <a:rPr lang="nl-NL" sz="1600" dirty="0"/>
              <a:t>(x + 5) (x + 2) =</a:t>
            </a:r>
          </a:p>
          <a:p>
            <a:pPr marL="0" indent="0">
              <a:buNone/>
            </a:pPr>
            <a:r>
              <a:rPr lang="nl-NL" sz="1600" dirty="0"/>
              <a:t>x </a:t>
            </a:r>
            <a:r>
              <a:rPr lang="nl-NL" sz="1600" dirty="0">
                <a:latin typeface="Century Gothic" panose="020B0502020202020204" pitchFamily="34" charset="0"/>
              </a:rPr>
              <a:t>● x = x²</a:t>
            </a:r>
          </a:p>
          <a:p>
            <a:pPr marL="0" indent="0">
              <a:buNone/>
            </a:pPr>
            <a:r>
              <a:rPr lang="nl-NL" sz="1600" dirty="0">
                <a:latin typeface="Century Gothic" panose="020B0502020202020204" pitchFamily="34" charset="0"/>
              </a:rPr>
              <a:t>x ● 2 =</a:t>
            </a:r>
            <a:r>
              <a:rPr lang="nl-NL" sz="1600" dirty="0">
                <a:solidFill>
                  <a:srgbClr val="FF0000"/>
                </a:solidFill>
                <a:latin typeface="Century Gothic" panose="020B0502020202020204" pitchFamily="34" charset="0"/>
              </a:rPr>
              <a:t> 2</a:t>
            </a:r>
            <a:r>
              <a:rPr lang="nl-NL" sz="1600" dirty="0">
                <a:latin typeface="Century Gothic" panose="020B0502020202020204" pitchFamily="34" charset="0"/>
              </a:rPr>
              <a:t>x</a:t>
            </a:r>
          </a:p>
          <a:p>
            <a:pPr marL="0" indent="0">
              <a:buNone/>
            </a:pPr>
            <a:r>
              <a:rPr lang="nl-NL" sz="1600" dirty="0">
                <a:latin typeface="Century Gothic" panose="020B0502020202020204" pitchFamily="34" charset="0"/>
              </a:rPr>
              <a:t>5 ● x = </a:t>
            </a:r>
            <a:r>
              <a:rPr lang="nl-NL" sz="1600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nl-NL" sz="1600" dirty="0">
                <a:latin typeface="Century Gothic" panose="020B0502020202020204" pitchFamily="34" charset="0"/>
              </a:rPr>
              <a:t>x</a:t>
            </a:r>
          </a:p>
          <a:p>
            <a:pPr marL="0" indent="0">
              <a:buNone/>
            </a:pPr>
            <a:r>
              <a:rPr lang="nl-NL" sz="1600" dirty="0">
                <a:latin typeface="Century Gothic" panose="020B0502020202020204" pitchFamily="34" charset="0"/>
              </a:rPr>
              <a:t>5 ● 2 = </a:t>
            </a:r>
            <a:r>
              <a:rPr lang="nl-NL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</a:p>
          <a:p>
            <a:pPr marL="0" indent="0">
              <a:buNone/>
            </a:pPr>
            <a:r>
              <a:rPr lang="nl-NL" sz="1600" dirty="0"/>
              <a:t>(x + 5) (x + 2) = </a:t>
            </a:r>
            <a:r>
              <a:rPr lang="nl-NL" sz="1600" dirty="0">
                <a:latin typeface="Century Gothic" panose="020B0502020202020204" pitchFamily="34" charset="0"/>
              </a:rPr>
              <a:t>x² + 2x + 5x + 10 </a:t>
            </a:r>
          </a:p>
          <a:p>
            <a:pPr marL="0" indent="0">
              <a:buNone/>
            </a:pPr>
            <a:r>
              <a:rPr lang="nl-NL" sz="1600" dirty="0">
                <a:latin typeface="Century Gothic" panose="020B0502020202020204" pitchFamily="34" charset="0"/>
              </a:rPr>
              <a:t>= x² + 7x + 10</a:t>
            </a:r>
            <a:endParaRPr lang="nl-NL" sz="16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275C553-8E14-4731-B079-402BE2D50E59}"/>
              </a:ext>
            </a:extLst>
          </p:cNvPr>
          <p:cNvSpPr txBox="1">
            <a:spLocks/>
          </p:cNvSpPr>
          <p:nvPr/>
        </p:nvSpPr>
        <p:spPr>
          <a:xfrm>
            <a:off x="4689547" y="1267198"/>
            <a:ext cx="6804417" cy="5149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(x + 5) (x + 2) =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>
                <a:latin typeface="Century Gothic" panose="020B0502020202020204" pitchFamily="34" charset="0"/>
              </a:rPr>
              <a:t>= x² + </a:t>
            </a:r>
            <a:r>
              <a:rPr lang="nl-NL" sz="1800" dirty="0">
                <a:solidFill>
                  <a:srgbClr val="FF0000"/>
                </a:solidFill>
                <a:latin typeface="Century Gothic" panose="020B0502020202020204" pitchFamily="34" charset="0"/>
              </a:rPr>
              <a:t>7</a:t>
            </a:r>
            <a:r>
              <a:rPr lang="nl-NL" sz="1800" dirty="0">
                <a:latin typeface="Century Gothic" panose="020B0502020202020204" pitchFamily="34" charset="0"/>
              </a:rPr>
              <a:t>x + </a:t>
            </a:r>
            <a:r>
              <a:rPr lang="nl-NL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</a:p>
          <a:p>
            <a:pPr marL="0" indent="0">
              <a:buFont typeface="Garamond" pitchFamily="18" charset="0"/>
              <a:buNone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nl-NL" sz="1800" dirty="0">
                <a:latin typeface="Century Gothic" panose="020B0502020202020204" pitchFamily="34" charset="0"/>
              </a:rPr>
              <a:t>We gaan zelf de dubbele haakjes verzinnen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>
                <a:latin typeface="Century Gothic" panose="020B0502020202020204" pitchFamily="34" charset="0"/>
              </a:rPr>
              <a:t>Bij 3 termen</a:t>
            </a:r>
            <a:r>
              <a:rPr lang="nl-NL" sz="1800" i="1" dirty="0">
                <a:latin typeface="Century Gothic" panose="020B0502020202020204" pitchFamily="34" charset="0"/>
              </a:rPr>
              <a:t> (iets met x², </a:t>
            </a:r>
            <a:r>
              <a:rPr lang="nl-NL" sz="1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getal met x </a:t>
            </a:r>
            <a:r>
              <a:rPr lang="nl-NL" sz="1800" i="1" dirty="0">
                <a:latin typeface="Century Gothic" panose="020B0502020202020204" pitchFamily="34" charset="0"/>
              </a:rPr>
              <a:t>en een </a:t>
            </a:r>
            <a:r>
              <a:rPr lang="nl-NL" sz="1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los getal</a:t>
            </a:r>
            <a:r>
              <a:rPr lang="nl-NL" sz="1800" i="1" dirty="0">
                <a:latin typeface="Century Gothic" panose="020B0502020202020204" pitchFamily="34" charset="0"/>
              </a:rPr>
              <a:t>)</a:t>
            </a:r>
            <a:endParaRPr lang="nl-NL" sz="1800" i="1" dirty="0"/>
          </a:p>
          <a:p>
            <a:pPr marL="0" indent="0">
              <a:buFont typeface="Garamond" pitchFamily="18" charset="0"/>
              <a:buNone/>
            </a:pPr>
            <a:r>
              <a:rPr lang="nl-NL" sz="1800" dirty="0"/>
              <a:t>heb je altijd dubbele haakjes: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/>
              <a:t>(x ......) (x ......)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/>
              <a:t>De som van de getallen op de puntjes moet het </a:t>
            </a:r>
            <a:r>
              <a:rPr lang="nl-NL" sz="1800" i="1" dirty="0">
                <a:solidFill>
                  <a:srgbClr val="FF0000"/>
                </a:solidFill>
              </a:rPr>
              <a:t>getal met x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/>
              <a:t>zijn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/>
              <a:t>En het product van de getallen op de puntjes moet het </a:t>
            </a:r>
            <a:r>
              <a:rPr lang="nl-NL" sz="1800" dirty="0">
                <a:solidFill>
                  <a:srgbClr val="0070C0"/>
                </a:solidFill>
              </a:rPr>
              <a:t>losse getal </a:t>
            </a:r>
            <a:r>
              <a:rPr lang="nl-NL" sz="1800" dirty="0"/>
              <a:t>zijn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>
                <a:solidFill>
                  <a:srgbClr val="FF0000"/>
                </a:solidFill>
              </a:rPr>
              <a:t>Som: 7	</a:t>
            </a:r>
            <a:r>
              <a:rPr lang="nl-NL" sz="1800" dirty="0"/>
              <a:t>	</a:t>
            </a:r>
            <a:r>
              <a:rPr lang="nl-NL" sz="1800" dirty="0">
                <a:solidFill>
                  <a:srgbClr val="0070C0"/>
                </a:solidFill>
              </a:rPr>
              <a:t>Product: 10</a:t>
            </a:r>
          </a:p>
          <a:p>
            <a:pPr marL="0" indent="0">
              <a:buFont typeface="Garamond" pitchFamily="18" charset="0"/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47188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C7134D-4E1D-4F36-923C-92B959EC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147" y="441218"/>
            <a:ext cx="9792208" cy="825981"/>
          </a:xfrm>
        </p:spPr>
        <p:txBody>
          <a:bodyPr>
            <a:normAutofit/>
          </a:bodyPr>
          <a:lstStyle/>
          <a:p>
            <a:r>
              <a:rPr lang="nl-NL" dirty="0"/>
              <a:t>Dubbele haakjes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275C553-8E14-4731-B079-402BE2D50E59}"/>
              </a:ext>
            </a:extLst>
          </p:cNvPr>
          <p:cNvSpPr txBox="1">
            <a:spLocks/>
          </p:cNvSpPr>
          <p:nvPr/>
        </p:nvSpPr>
        <p:spPr>
          <a:xfrm>
            <a:off x="892513" y="1262189"/>
            <a:ext cx="4567384" cy="5149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(x + 5) (x + 2) =</a:t>
            </a:r>
          </a:p>
          <a:p>
            <a:pPr marL="0" indent="0">
              <a:buFont typeface="Garamond" pitchFamily="18" charset="0"/>
              <a:buNone/>
            </a:pPr>
            <a:r>
              <a:rPr lang="nl-NL" sz="1800" dirty="0">
                <a:latin typeface="Century Gothic" panose="020B0502020202020204" pitchFamily="34" charset="0"/>
              </a:rPr>
              <a:t>= x² + </a:t>
            </a:r>
            <a:r>
              <a:rPr lang="nl-NL" sz="1800" dirty="0">
                <a:solidFill>
                  <a:srgbClr val="FF0000"/>
                </a:solidFill>
                <a:latin typeface="Century Gothic" panose="020B0502020202020204" pitchFamily="34" charset="0"/>
              </a:rPr>
              <a:t>7</a:t>
            </a:r>
            <a:r>
              <a:rPr lang="nl-NL" sz="1800" dirty="0">
                <a:latin typeface="Century Gothic" panose="020B0502020202020204" pitchFamily="34" charset="0"/>
              </a:rPr>
              <a:t>x + </a:t>
            </a:r>
            <a:r>
              <a:rPr lang="nl-NL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</a:p>
          <a:p>
            <a:pPr marL="0" indent="0">
              <a:buFont typeface="Garamond" pitchFamily="18" charset="0"/>
              <a:buNone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nl-NL" sz="1600" dirty="0">
                <a:latin typeface="Century Gothic" panose="020B0502020202020204" pitchFamily="34" charset="0"/>
              </a:rPr>
              <a:t>We gaan zelf de dubbele haakjes verzinnen</a:t>
            </a:r>
          </a:p>
          <a:p>
            <a:pPr marL="0" indent="0">
              <a:buFont typeface="Garamond" pitchFamily="18" charset="0"/>
              <a:buNone/>
            </a:pPr>
            <a:r>
              <a:rPr lang="nl-NL" sz="1600" dirty="0">
                <a:latin typeface="Century Gothic" panose="020B0502020202020204" pitchFamily="34" charset="0"/>
              </a:rPr>
              <a:t>Bij 3 termen</a:t>
            </a:r>
            <a:r>
              <a:rPr lang="nl-NL" sz="1600" i="1" dirty="0">
                <a:latin typeface="Century Gothic" panose="020B0502020202020204" pitchFamily="34" charset="0"/>
              </a:rPr>
              <a:t> (iets met x², </a:t>
            </a:r>
            <a:r>
              <a:rPr lang="nl-NL" sz="16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getal met x </a:t>
            </a:r>
            <a:r>
              <a:rPr lang="nl-NL" sz="1600" i="1" dirty="0">
                <a:latin typeface="Century Gothic" panose="020B0502020202020204" pitchFamily="34" charset="0"/>
              </a:rPr>
              <a:t>en een </a:t>
            </a:r>
            <a:r>
              <a:rPr lang="nl-NL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los getal</a:t>
            </a:r>
            <a:r>
              <a:rPr lang="nl-NL" sz="1600" i="1" dirty="0">
                <a:latin typeface="Century Gothic" panose="020B0502020202020204" pitchFamily="34" charset="0"/>
              </a:rPr>
              <a:t>)</a:t>
            </a:r>
            <a:endParaRPr lang="nl-NL" sz="1600" i="1" dirty="0"/>
          </a:p>
          <a:p>
            <a:pPr marL="0" indent="0">
              <a:buFont typeface="Garamond" pitchFamily="18" charset="0"/>
              <a:buNone/>
            </a:pPr>
            <a:r>
              <a:rPr lang="nl-NL" sz="1600" dirty="0"/>
              <a:t>heb je altijd dubbele haakjes:</a:t>
            </a:r>
          </a:p>
          <a:p>
            <a:pPr marL="0" indent="0">
              <a:buFont typeface="Garamond" pitchFamily="18" charset="0"/>
              <a:buNone/>
            </a:pPr>
            <a:r>
              <a:rPr lang="nl-NL" sz="1600" dirty="0"/>
              <a:t>(x ......) (x ......)</a:t>
            </a:r>
          </a:p>
          <a:p>
            <a:pPr marL="0" indent="0">
              <a:buFont typeface="Garamond" pitchFamily="18" charset="0"/>
              <a:buNone/>
            </a:pPr>
            <a:r>
              <a:rPr lang="nl-NL" sz="1600" dirty="0"/>
              <a:t>De som van de getallen op de puntjes moet het </a:t>
            </a:r>
            <a:r>
              <a:rPr lang="nl-NL" sz="1600" i="1" dirty="0">
                <a:solidFill>
                  <a:srgbClr val="FF0000"/>
                </a:solidFill>
              </a:rPr>
              <a:t>getal met x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r>
              <a:rPr lang="nl-NL" sz="1600" dirty="0"/>
              <a:t>zijn</a:t>
            </a:r>
          </a:p>
          <a:p>
            <a:pPr marL="0" indent="0">
              <a:buFont typeface="Garamond" pitchFamily="18" charset="0"/>
              <a:buNone/>
            </a:pPr>
            <a:r>
              <a:rPr lang="nl-NL" sz="1600" dirty="0"/>
              <a:t>En het product van de getallen op de puntjes moet het </a:t>
            </a:r>
            <a:r>
              <a:rPr lang="nl-NL" sz="1600" dirty="0">
                <a:solidFill>
                  <a:srgbClr val="0070C0"/>
                </a:solidFill>
              </a:rPr>
              <a:t>losse getal </a:t>
            </a:r>
            <a:r>
              <a:rPr lang="nl-NL" sz="1600" dirty="0"/>
              <a:t>zijn</a:t>
            </a:r>
          </a:p>
          <a:p>
            <a:pPr marL="0" indent="0">
              <a:buFont typeface="Garamond" pitchFamily="18" charset="0"/>
              <a:buNone/>
            </a:pPr>
            <a:r>
              <a:rPr lang="nl-NL" sz="1600" dirty="0">
                <a:solidFill>
                  <a:srgbClr val="FF0000"/>
                </a:solidFill>
              </a:rPr>
              <a:t>Som: 7	</a:t>
            </a:r>
            <a:r>
              <a:rPr lang="nl-NL" sz="1600" dirty="0"/>
              <a:t>	</a:t>
            </a:r>
            <a:r>
              <a:rPr lang="nl-NL" sz="1600" dirty="0">
                <a:solidFill>
                  <a:srgbClr val="0070C0"/>
                </a:solidFill>
              </a:rPr>
              <a:t>Product: 10</a:t>
            </a:r>
          </a:p>
          <a:p>
            <a:pPr marL="0" indent="0">
              <a:buFont typeface="Garamond" pitchFamily="18" charset="0"/>
              <a:buNone/>
            </a:pPr>
            <a:endParaRPr lang="nl-NL" sz="1800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7980315-9BA2-4BDC-B5FB-7AEC323A9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821" y="1612790"/>
            <a:ext cx="5214730" cy="479898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Je gaat zoeken naar 2 getallen die keer elkaar 10 zijn</a:t>
            </a:r>
          </a:p>
          <a:p>
            <a:pPr marL="0" indent="0">
              <a:buNone/>
            </a:pPr>
            <a:r>
              <a:rPr lang="nl-NL" dirty="0"/>
              <a:t>Product			Som</a:t>
            </a:r>
          </a:p>
          <a:p>
            <a:pPr marL="0" indent="0">
              <a:buNone/>
            </a:pPr>
            <a:r>
              <a:rPr lang="nl-NL" dirty="0"/>
              <a:t>1 </a:t>
            </a:r>
            <a:r>
              <a:rPr lang="nl-NL" dirty="0">
                <a:latin typeface="Century Gothic" panose="020B0502020202020204" pitchFamily="34" charset="0"/>
              </a:rPr>
              <a:t>● 10 = 10		11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10 ● 1 = 10		11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-1 ● -10 = 10		-11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-10 ● -1 = 10		-11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2 ● 5 = 10			7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5 ● 2 = 10			7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We hadden </a:t>
            </a:r>
            <a:r>
              <a:rPr lang="nl-NL" sz="1800" dirty="0"/>
              <a:t>(x ......) (x ......)</a:t>
            </a:r>
          </a:p>
          <a:p>
            <a:pPr marL="0" indent="0">
              <a:buNone/>
            </a:pPr>
            <a:r>
              <a:rPr lang="nl-NL" sz="1800" dirty="0"/>
              <a:t>Gekozen getallen invullen:</a:t>
            </a:r>
          </a:p>
          <a:p>
            <a:pPr marL="0" indent="0">
              <a:buNone/>
            </a:pPr>
            <a:r>
              <a:rPr lang="nl-NL" sz="1800" dirty="0"/>
              <a:t>(x + 2) (x + 5)	of (x + 5) (x + 2)</a:t>
            </a:r>
          </a:p>
          <a:p>
            <a:pPr marL="0" indent="0">
              <a:buNone/>
            </a:pPr>
            <a:endParaRPr lang="nl-NL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nl-NL" dirty="0">
              <a:latin typeface="Century Gothic" panose="020B0502020202020204" pitchFamily="34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2EA2B06-0BF0-433F-B8D8-50C28E96AC1A}"/>
              </a:ext>
            </a:extLst>
          </p:cNvPr>
          <p:cNvSpPr/>
          <p:nvPr/>
        </p:nvSpPr>
        <p:spPr>
          <a:xfrm>
            <a:off x="6228821" y="3816626"/>
            <a:ext cx="3286240" cy="64935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969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C1E9F5-8EEE-4DA5-AD71-FBEFB4D3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905659"/>
          </a:xfrm>
        </p:spPr>
        <p:txBody>
          <a:bodyPr>
            <a:normAutofit/>
          </a:bodyPr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28E410-9B5A-4D86-8A60-7E8BA5EC8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155" y="1784407"/>
            <a:ext cx="4920488" cy="3407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Ontbinden van tweetermen</a:t>
            </a:r>
          </a:p>
          <a:p>
            <a:r>
              <a:rPr lang="nl-NL" sz="1600" dirty="0"/>
              <a:t>y = 6x + 4x²</a:t>
            </a:r>
          </a:p>
          <a:p>
            <a:pPr marL="342900" indent="-342900">
              <a:buAutoNum type="arabicPeriod"/>
            </a:pPr>
            <a:r>
              <a:rPr lang="nl-NL" sz="1600" dirty="0"/>
              <a:t>Ontbind beide termen in (priem)factoren</a:t>
            </a:r>
          </a:p>
          <a:p>
            <a:pPr marL="342900" indent="-342900">
              <a:buAutoNum type="arabicPeriod"/>
            </a:pPr>
            <a:r>
              <a:rPr lang="nl-NL" sz="1600" dirty="0"/>
              <a:t>Bereken de GGD</a:t>
            </a:r>
          </a:p>
          <a:p>
            <a:pPr marL="342900" indent="-342900">
              <a:buAutoNum type="arabicPeriod"/>
            </a:pPr>
            <a:r>
              <a:rPr lang="nl-NL" sz="1600" dirty="0"/>
              <a:t>Zet de GGD voor de haakjes en zet het </a:t>
            </a:r>
          </a:p>
          <a:p>
            <a:pPr marL="0" indent="0">
              <a:buNone/>
            </a:pPr>
            <a:r>
              <a:rPr lang="nl-NL" sz="1600" dirty="0"/>
              <a:t>overgebleven deel tussen de haakjes</a:t>
            </a:r>
          </a:p>
          <a:p>
            <a:pPr marL="0" indent="0">
              <a:buNone/>
            </a:pPr>
            <a:r>
              <a:rPr lang="nl-NL" sz="1600" dirty="0"/>
              <a:t>zo dat het product klopt</a:t>
            </a:r>
          </a:p>
          <a:p>
            <a:r>
              <a:rPr lang="nl-NL" sz="1600" dirty="0"/>
              <a:t>y = 2x (3 + 2x)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3803ABA5-BE38-437C-975C-C5DB91D19E3F}"/>
              </a:ext>
            </a:extLst>
          </p:cNvPr>
          <p:cNvSpPr txBox="1">
            <a:spLocks/>
          </p:cNvSpPr>
          <p:nvPr/>
        </p:nvSpPr>
        <p:spPr>
          <a:xfrm>
            <a:off x="5857486" y="2403150"/>
            <a:ext cx="5664591" cy="340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r>
              <a:rPr lang="nl-NL" sz="1800" dirty="0"/>
              <a:t>y = x² + </a:t>
            </a:r>
            <a:r>
              <a:rPr lang="nl-NL" sz="1800" dirty="0">
                <a:solidFill>
                  <a:srgbClr val="FF0000"/>
                </a:solidFill>
              </a:rPr>
              <a:t>5</a:t>
            </a:r>
            <a:r>
              <a:rPr lang="nl-NL" sz="1800" dirty="0"/>
              <a:t>x + </a:t>
            </a:r>
            <a:r>
              <a:rPr lang="nl-NL" sz="1800" dirty="0">
                <a:solidFill>
                  <a:srgbClr val="0070C0"/>
                </a:solidFill>
              </a:rPr>
              <a:t>4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</p:txBody>
      </p:sp>
    </p:spTree>
    <p:extLst>
      <p:ext uri="{BB962C8B-B14F-4D97-AF65-F5344CB8AC3E}">
        <p14:creationId xmlns:p14="http://schemas.microsoft.com/office/powerpoint/2010/main" val="1786903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C1E9F5-8EEE-4DA5-AD71-FBEFB4D3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905659"/>
          </a:xfrm>
        </p:spPr>
        <p:txBody>
          <a:bodyPr>
            <a:normAutofit/>
          </a:bodyPr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3803ABA5-BE38-437C-975C-C5DB91D19E3F}"/>
              </a:ext>
            </a:extLst>
          </p:cNvPr>
          <p:cNvSpPr txBox="1">
            <a:spLocks/>
          </p:cNvSpPr>
          <p:nvPr/>
        </p:nvSpPr>
        <p:spPr>
          <a:xfrm>
            <a:off x="407025" y="1621796"/>
            <a:ext cx="5664591" cy="340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r>
              <a:rPr lang="nl-NL" sz="1800" dirty="0"/>
              <a:t>y = x² + </a:t>
            </a:r>
            <a:r>
              <a:rPr lang="nl-NL" sz="1800" dirty="0">
                <a:solidFill>
                  <a:srgbClr val="FF0000"/>
                </a:solidFill>
              </a:rPr>
              <a:t>-13</a:t>
            </a:r>
            <a:r>
              <a:rPr lang="nl-NL" sz="1800" dirty="0"/>
              <a:t>x + </a:t>
            </a:r>
            <a:r>
              <a:rPr lang="nl-NL" sz="1800" dirty="0">
                <a:solidFill>
                  <a:srgbClr val="0070C0"/>
                </a:solidFill>
              </a:rPr>
              <a:t>12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6CDECC66-8F8B-4FAC-8BCE-C835AD143612}"/>
              </a:ext>
            </a:extLst>
          </p:cNvPr>
          <p:cNvSpPr txBox="1">
            <a:spLocks/>
          </p:cNvSpPr>
          <p:nvPr/>
        </p:nvSpPr>
        <p:spPr>
          <a:xfrm>
            <a:off x="6527409" y="1591124"/>
            <a:ext cx="5664591" cy="514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r>
              <a:rPr lang="nl-NL" sz="1800" dirty="0"/>
              <a:t>y = x² + </a:t>
            </a:r>
            <a:r>
              <a:rPr lang="nl-NL" sz="1800" dirty="0">
                <a:solidFill>
                  <a:srgbClr val="FF0000"/>
                </a:solidFill>
              </a:rPr>
              <a:t>-13</a:t>
            </a:r>
            <a:r>
              <a:rPr lang="nl-NL" sz="1800" dirty="0"/>
              <a:t>x + </a:t>
            </a:r>
            <a:r>
              <a:rPr lang="nl-NL" sz="1800" dirty="0">
                <a:solidFill>
                  <a:srgbClr val="0070C0"/>
                </a:solidFill>
              </a:rPr>
              <a:t>12</a:t>
            </a:r>
          </a:p>
          <a:p>
            <a:pPr marL="342900" indent="-342900">
              <a:buAutoNum type="arabicPeriod"/>
            </a:pPr>
            <a:r>
              <a:rPr lang="nl-NL" sz="1800" dirty="0"/>
              <a:t>Som = -13 &amp; product = 12</a:t>
            </a:r>
          </a:p>
          <a:p>
            <a:pPr marL="342900" indent="-342900">
              <a:buAutoNum type="arabicPeriod"/>
            </a:pPr>
            <a:r>
              <a:rPr lang="nl-NL" sz="1800" dirty="0"/>
              <a:t> </a:t>
            </a:r>
          </a:p>
          <a:p>
            <a:pPr marL="342900" indent="-342900">
              <a:buAutoNum type="arabicPeriod"/>
            </a:pPr>
            <a:r>
              <a:rPr lang="nl-NL" sz="1800" dirty="0"/>
              <a:t> </a:t>
            </a:r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r>
              <a:rPr lang="nl-NL" sz="1800" dirty="0"/>
              <a:t>(x ……)(x……)</a:t>
            </a:r>
          </a:p>
          <a:p>
            <a:pPr marL="0" indent="0">
              <a:buNone/>
            </a:pPr>
            <a:r>
              <a:rPr lang="nl-NL" sz="1800" dirty="0"/>
              <a:t>      (x – 1)(x -12)	of (x – 12)(x – 1)</a:t>
            </a:r>
          </a:p>
        </p:txBody>
      </p:sp>
      <p:graphicFrame>
        <p:nvGraphicFramePr>
          <p:cNvPr id="7" name="Tabel 10">
            <a:extLst>
              <a:ext uri="{FF2B5EF4-FFF2-40B4-BE49-F238E27FC236}">
                <a16:creationId xmlns:a16="http://schemas.microsoft.com/office/drawing/2014/main" id="{0DD82E39-39D6-46C7-AE47-A1A3F8039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58025"/>
              </p:ext>
            </p:extLst>
          </p:nvPr>
        </p:nvGraphicFramePr>
        <p:xfrm>
          <a:off x="6982399" y="2893109"/>
          <a:ext cx="2377305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435">
                  <a:extLst>
                    <a:ext uri="{9D8B030D-6E8A-4147-A177-3AD203B41FA5}">
                      <a16:colId xmlns:a16="http://schemas.microsoft.com/office/drawing/2014/main" val="3661061169"/>
                    </a:ext>
                  </a:extLst>
                </a:gridCol>
                <a:gridCol w="792435">
                  <a:extLst>
                    <a:ext uri="{9D8B030D-6E8A-4147-A177-3AD203B41FA5}">
                      <a16:colId xmlns:a16="http://schemas.microsoft.com/office/drawing/2014/main" val="2236624361"/>
                    </a:ext>
                  </a:extLst>
                </a:gridCol>
                <a:gridCol w="792435">
                  <a:extLst>
                    <a:ext uri="{9D8B030D-6E8A-4147-A177-3AD203B41FA5}">
                      <a16:colId xmlns:a16="http://schemas.microsoft.com/office/drawing/2014/main" val="3043140552"/>
                    </a:ext>
                  </a:extLst>
                </a:gridCol>
              </a:tblGrid>
              <a:tr h="291711">
                <a:tc gridSpan="2">
                  <a:txBody>
                    <a:bodyPr/>
                    <a:lstStyle/>
                    <a:p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276681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215789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741225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250043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957173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81076"/>
                  </a:ext>
                </a:extLst>
              </a:tr>
              <a:tr h="291711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301306"/>
                  </a:ext>
                </a:extLst>
              </a:tr>
            </a:tbl>
          </a:graphicData>
        </a:graphic>
      </p:graphicFrame>
      <p:sp>
        <p:nvSpPr>
          <p:cNvPr id="12" name="Rechthoek 11">
            <a:extLst>
              <a:ext uri="{FF2B5EF4-FFF2-40B4-BE49-F238E27FC236}">
                <a16:creationId xmlns:a16="http://schemas.microsoft.com/office/drawing/2014/main" id="{7CA079E4-6470-46CD-9FBC-ACC3E6877D8A}"/>
              </a:ext>
            </a:extLst>
          </p:cNvPr>
          <p:cNvSpPr/>
          <p:nvPr/>
        </p:nvSpPr>
        <p:spPr>
          <a:xfrm>
            <a:off x="6983896" y="3617843"/>
            <a:ext cx="2372139" cy="35780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72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017E0A-9912-4217-BDB3-A65A02161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Wat gaan we doen ?</a:t>
            </a:r>
            <a:endParaRPr lang="nl-NL"/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A59ABBC6-9609-4784-A64D-CBD3DD409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50726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537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8A6E65-8CD4-4600-B56F-086A69F74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687E5D-DB04-4027-B475-B45E0C57F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nl-NL" sz="1800" dirty="0"/>
              <a:t>Voor deze week staat er op de planning:</a:t>
            </a:r>
          </a:p>
          <a:p>
            <a:r>
              <a:rPr lang="nl-NL" sz="1800" dirty="0"/>
              <a:t>Paragraaf 11.3: </a:t>
            </a:r>
            <a:r>
              <a:rPr lang="nl-NL" sz="1800" i="1" u="sng" dirty="0"/>
              <a:t>Maken 24, 25, 26, 28</a:t>
            </a:r>
            <a:endParaRPr lang="nl-NL" sz="1800" dirty="0"/>
          </a:p>
          <a:p>
            <a:r>
              <a:rPr lang="nl-NL" sz="1800" dirty="0"/>
              <a:t>Paragraaf 11.4: </a:t>
            </a:r>
            <a:r>
              <a:rPr lang="nl-NL" sz="1800" i="1" u="sng" dirty="0"/>
              <a:t>Maken 33, 34, 35, 36</a:t>
            </a:r>
          </a:p>
          <a:p>
            <a:pPr marL="0" indent="0">
              <a:buNone/>
            </a:pPr>
            <a:endParaRPr lang="nl-NL" sz="1800" i="1" u="sng" dirty="0"/>
          </a:p>
          <a:p>
            <a:pPr marL="0" indent="0">
              <a:buNone/>
            </a:pPr>
            <a:r>
              <a:rPr lang="nl-NL" sz="1800" i="1" dirty="0"/>
              <a:t>Donderdag krijgen jullie weer een inleveropdracht, dit keer </a:t>
            </a:r>
            <a:r>
              <a:rPr lang="nl-NL" sz="1800" b="1" i="1" dirty="0"/>
              <a:t>niet </a:t>
            </a:r>
            <a:r>
              <a:rPr lang="nl-NL" sz="1800" i="1" dirty="0"/>
              <a:t> voor een cijfer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78451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0664D0-BD6B-43F2-977F-8E23A2C65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5D4000-055B-45A9-AE77-2E7383660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Opdracht 16c en 16</a:t>
            </a:r>
            <a:r>
              <a:rPr lang="nl-NL" sz="1800" baseline="30000" dirty="0"/>
              <a:t>e</a:t>
            </a:r>
            <a:endParaRPr lang="nl-NL" sz="1800" dirty="0"/>
          </a:p>
          <a:p>
            <a:endParaRPr lang="nl-NL" sz="1800" dirty="0"/>
          </a:p>
          <a:p>
            <a:pPr marL="342900" indent="-342900">
              <a:buAutoNum type="alphaLcPeriod" startAt="3"/>
            </a:pPr>
            <a:r>
              <a:rPr lang="nl-NL" sz="1800" dirty="0"/>
              <a:t>Q = 15b + 45b²</a:t>
            </a:r>
          </a:p>
          <a:p>
            <a:pPr marL="0" indent="0">
              <a:buNone/>
            </a:pPr>
            <a:r>
              <a:rPr lang="nl-NL" sz="1800" dirty="0"/>
              <a:t>15b = </a:t>
            </a:r>
            <a:r>
              <a:rPr lang="nl-NL" sz="1800" dirty="0">
                <a:solidFill>
                  <a:srgbClr val="FF0000"/>
                </a:solidFill>
              </a:rPr>
              <a:t>3 </a:t>
            </a:r>
            <a:r>
              <a:rPr lang="nl-NL" sz="1800" dirty="0">
                <a:solidFill>
                  <a:srgbClr val="FF0000"/>
                </a:solidFill>
                <a:latin typeface="Century Gothic" panose="020B0502020202020204" pitchFamily="34" charset="0"/>
              </a:rPr>
              <a:t>● 5 ● b </a:t>
            </a:r>
            <a:r>
              <a:rPr lang="nl-NL" sz="1800" dirty="0">
                <a:latin typeface="Century Gothic" panose="020B0502020202020204" pitchFamily="34" charset="0"/>
              </a:rPr>
              <a:t>● 1</a:t>
            </a:r>
            <a:endParaRPr lang="nl-NL" sz="1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45b² = 3 ● </a:t>
            </a:r>
            <a:r>
              <a:rPr lang="nl-NL" sz="1800" dirty="0">
                <a:solidFill>
                  <a:srgbClr val="FF0000"/>
                </a:solidFill>
                <a:latin typeface="Century Gothic" panose="020B0502020202020204" pitchFamily="34" charset="0"/>
              </a:rPr>
              <a:t>3 ● 5 ● b </a:t>
            </a:r>
            <a:r>
              <a:rPr lang="nl-NL" sz="1800" dirty="0">
                <a:latin typeface="Century Gothic" panose="020B0502020202020204" pitchFamily="34" charset="0"/>
              </a:rPr>
              <a:t>● b ● 1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GGD(15b,45b²) = 3 ● 5 ● b = 15b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Q = 15b (1 + 3b)</a:t>
            </a:r>
          </a:p>
        </p:txBody>
      </p:sp>
    </p:spTree>
    <p:extLst>
      <p:ext uri="{BB962C8B-B14F-4D97-AF65-F5344CB8AC3E}">
        <p14:creationId xmlns:p14="http://schemas.microsoft.com/office/powerpoint/2010/main" val="150169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B883C6-585C-41AB-8735-13103CB0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684835-8E0B-4DC9-B65D-A0C47385D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Ontbind de volgende getallen in priemfactoren</a:t>
            </a:r>
          </a:p>
          <a:p>
            <a:pPr marL="0" indent="0">
              <a:buNone/>
            </a:pPr>
            <a:r>
              <a:rPr lang="nl-NL" sz="1800" dirty="0"/>
              <a:t>a. 60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b. 155</a:t>
            </a:r>
          </a:p>
        </p:txBody>
      </p:sp>
    </p:spTree>
    <p:extLst>
      <p:ext uri="{BB962C8B-B14F-4D97-AF65-F5344CB8AC3E}">
        <p14:creationId xmlns:p14="http://schemas.microsoft.com/office/powerpoint/2010/main" val="13040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883C6-585C-41AB-8735-13103CB0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684835-8E0B-4DC9-B65D-A0C47385D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Ontbind de volgende getallen in priemfactoren</a:t>
            </a:r>
          </a:p>
          <a:p>
            <a:pPr marL="342900" indent="-342900">
              <a:buAutoNum type="alphaLcPeriod"/>
            </a:pPr>
            <a:r>
              <a:rPr lang="nl-NL" sz="1800" dirty="0"/>
              <a:t>60</a:t>
            </a:r>
          </a:p>
          <a:p>
            <a:pPr marL="0" indent="0">
              <a:buNone/>
            </a:pPr>
            <a:r>
              <a:rPr lang="nl-NL" sz="1800" dirty="0"/>
              <a:t>60 = 2 </a:t>
            </a:r>
            <a:r>
              <a:rPr lang="nl-NL" sz="1800" dirty="0">
                <a:latin typeface="Century Gothic" panose="020B0502020202020204" pitchFamily="34" charset="0"/>
              </a:rPr>
              <a:t>● 2 ● 3 ● 5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b. 155</a:t>
            </a:r>
          </a:p>
          <a:p>
            <a:pPr marL="0" indent="0">
              <a:buNone/>
            </a:pPr>
            <a:r>
              <a:rPr lang="nl-NL" sz="1800" dirty="0"/>
              <a:t>155 = 5 </a:t>
            </a:r>
            <a:r>
              <a:rPr lang="nl-NL" sz="1800" dirty="0">
                <a:latin typeface="Century Gothic" panose="020B0502020202020204" pitchFamily="34" charset="0"/>
              </a:rPr>
              <a:t>● 31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3295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3273AA-932B-4953-96D6-BDF4174F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068A6B-0977-41F9-BB00-D9F739730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nl-NL" sz="1800" dirty="0"/>
              <a:t>Ontbind de volgende formules in factoren</a:t>
            </a:r>
          </a:p>
          <a:p>
            <a:endParaRPr lang="nl-NL" sz="1800" dirty="0"/>
          </a:p>
          <a:p>
            <a:r>
              <a:rPr lang="nl-NL" sz="1800" dirty="0"/>
              <a:t>y = 26 – 12x</a:t>
            </a:r>
          </a:p>
          <a:p>
            <a:endParaRPr lang="nl-NL" sz="1800" dirty="0"/>
          </a:p>
          <a:p>
            <a:endParaRPr lang="nl-NL" sz="1800" dirty="0"/>
          </a:p>
          <a:p>
            <a:r>
              <a:rPr lang="nl-NL" sz="1800" dirty="0"/>
              <a:t>k = 8x² + 10x³ </a:t>
            </a:r>
          </a:p>
        </p:txBody>
      </p:sp>
    </p:spTree>
    <p:extLst>
      <p:ext uri="{BB962C8B-B14F-4D97-AF65-F5344CB8AC3E}">
        <p14:creationId xmlns:p14="http://schemas.microsoft.com/office/powerpoint/2010/main" val="55415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273AA-932B-4953-96D6-BDF4174F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068A6B-0977-41F9-BB00-D9F739730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5013253" cy="3407862"/>
          </a:xfrm>
        </p:spPr>
        <p:txBody>
          <a:bodyPr>
            <a:normAutofit/>
          </a:bodyPr>
          <a:lstStyle/>
          <a:p>
            <a:r>
              <a:rPr lang="nl-NL" sz="1800" dirty="0"/>
              <a:t>Ontbind de volgende formules in factoren</a:t>
            </a:r>
          </a:p>
          <a:p>
            <a:endParaRPr lang="nl-NL" sz="1800" dirty="0"/>
          </a:p>
          <a:p>
            <a:r>
              <a:rPr lang="nl-NL" sz="1800" dirty="0"/>
              <a:t>y = 26 – 12x</a:t>
            </a:r>
          </a:p>
          <a:p>
            <a:pPr marL="0" indent="0">
              <a:buNone/>
            </a:pPr>
            <a:r>
              <a:rPr lang="nl-NL" sz="1800" dirty="0"/>
              <a:t>26 = 2 </a:t>
            </a:r>
            <a:r>
              <a:rPr lang="nl-NL" sz="1800" dirty="0">
                <a:latin typeface="Century Gothic" panose="020B0502020202020204" pitchFamily="34" charset="0"/>
              </a:rPr>
              <a:t>● 13   &amp;    -12x = 2 ● 2 ● 3 ● -1 ● x</a:t>
            </a:r>
          </a:p>
          <a:p>
            <a:pPr marL="0" indent="0">
              <a:buNone/>
            </a:pPr>
            <a:r>
              <a:rPr lang="nl-NL" sz="1800" dirty="0"/>
              <a:t>GGD(26,-12x) = 2</a:t>
            </a:r>
          </a:p>
          <a:p>
            <a:r>
              <a:rPr lang="nl-NL" sz="1800" dirty="0"/>
              <a:t>y = 2(13 – 6x)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878DA82-01CE-4807-BD61-A0C20F6379B8}"/>
              </a:ext>
            </a:extLst>
          </p:cNvPr>
          <p:cNvSpPr txBox="1">
            <a:spLocks/>
          </p:cNvSpPr>
          <p:nvPr/>
        </p:nvSpPr>
        <p:spPr>
          <a:xfrm>
            <a:off x="6554216" y="3052496"/>
            <a:ext cx="5013253" cy="340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1800" dirty="0"/>
          </a:p>
          <a:p>
            <a:r>
              <a:rPr lang="nl-NL" sz="1800" dirty="0"/>
              <a:t>k = 8x² + 10x³</a:t>
            </a:r>
          </a:p>
          <a:p>
            <a:pPr marL="0" indent="0">
              <a:buNone/>
            </a:pPr>
            <a:r>
              <a:rPr lang="nl-NL" sz="1800" dirty="0"/>
              <a:t>8x²= 2 </a:t>
            </a:r>
            <a:r>
              <a:rPr lang="nl-NL" sz="1800" dirty="0">
                <a:latin typeface="Century Gothic" panose="020B0502020202020204" pitchFamily="34" charset="0"/>
              </a:rPr>
              <a:t>● 2 ● 2 ● x ● x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10x³ = 2 </a:t>
            </a:r>
            <a:r>
              <a:rPr lang="nl-NL" sz="1800" dirty="0">
                <a:latin typeface="Century Gothic" panose="020B0502020202020204" pitchFamily="34" charset="0"/>
              </a:rPr>
              <a:t>●</a:t>
            </a:r>
            <a:r>
              <a:rPr lang="nl-NL" sz="1800" dirty="0"/>
              <a:t> 5 </a:t>
            </a:r>
            <a:r>
              <a:rPr lang="nl-NL" sz="1800" dirty="0">
                <a:latin typeface="Century Gothic" panose="020B0502020202020204" pitchFamily="34" charset="0"/>
              </a:rPr>
              <a:t>● x ● x ● x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GGD(</a:t>
            </a:r>
            <a:r>
              <a:rPr lang="nl-NL" sz="1800" dirty="0"/>
              <a:t>8x²,10x³) = 2x²</a:t>
            </a:r>
          </a:p>
          <a:p>
            <a:r>
              <a:rPr lang="nl-NL" sz="1800" dirty="0"/>
              <a:t>k = 2x² (4 + 5x)</a:t>
            </a:r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24090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8EC906-0C2A-49BF-87C0-A9737388B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C7E314-941E-4DD4-A9E0-DC51D950C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nl-NL" sz="1800" dirty="0"/>
              <a:t>Beetje voorkennis ophalen:</a:t>
            </a:r>
          </a:p>
          <a:p>
            <a:endParaRPr lang="nl-NL" sz="1800" dirty="0"/>
          </a:p>
          <a:p>
            <a:pPr marL="0" indent="0">
              <a:buNone/>
            </a:pPr>
            <a:r>
              <a:rPr lang="nl-NL" sz="1800" dirty="0"/>
              <a:t>2 </a:t>
            </a:r>
            <a:r>
              <a:rPr lang="nl-NL" sz="1800" dirty="0">
                <a:latin typeface="Century Gothic" panose="020B0502020202020204" pitchFamily="34" charset="0"/>
              </a:rPr>
              <a:t>● 0 = </a:t>
            </a:r>
          </a:p>
          <a:p>
            <a:pPr marL="0" indent="0">
              <a:buNone/>
            </a:pPr>
            <a:r>
              <a:rPr lang="nl-NL" sz="1800" dirty="0"/>
              <a:t>0 </a:t>
            </a:r>
            <a:r>
              <a:rPr lang="nl-NL" sz="1800" dirty="0">
                <a:latin typeface="Century Gothic" panose="020B0502020202020204" pitchFamily="34" charset="0"/>
              </a:rPr>
              <a:t>● 50 = 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0,000123 </a:t>
            </a:r>
            <a:r>
              <a:rPr lang="nl-NL" sz="1800" dirty="0">
                <a:latin typeface="Century Gothic" panose="020B0502020202020204" pitchFamily="34" charset="0"/>
              </a:rPr>
              <a:t>● 0 = 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703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71F0C6-72C7-4E33-ADC3-703DE71C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Oplossen met = 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53901C-5F05-49CF-A871-35F81C08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342900" indent="-342900">
              <a:buAutoNum type="alphaLcPeriod"/>
            </a:pPr>
            <a:r>
              <a:rPr lang="nl-NL" sz="1800" dirty="0"/>
              <a:t>2 </a:t>
            </a:r>
            <a:r>
              <a:rPr lang="nl-NL" sz="1800" dirty="0">
                <a:latin typeface="Century Gothic" panose="020B0502020202020204" pitchFamily="34" charset="0"/>
              </a:rPr>
              <a:t>● (-4 + 6 - 2) =</a:t>
            </a: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0 ● (100000 + 0,00001) = </a:t>
            </a:r>
          </a:p>
          <a:p>
            <a:pPr marL="342900" indent="-342900">
              <a:buAutoNum type="alphaLcPeriod"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x ● (14 + 2 ● 7 ) =</a:t>
            </a:r>
          </a:p>
          <a:p>
            <a:pPr marL="342900" indent="-342900">
              <a:buAutoNum type="alphaLcPeriod"/>
            </a:pPr>
            <a:r>
              <a:rPr lang="nl-NL" sz="1800" dirty="0">
                <a:latin typeface="Century Gothic" panose="020B0502020202020204" pitchFamily="34" charset="0"/>
              </a:rPr>
              <a:t>0 ● ( 5x + 3) =</a:t>
            </a:r>
          </a:p>
          <a:p>
            <a:pPr marL="342900" indent="-342900">
              <a:buAutoNum type="alphaLcPeriod"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&gt;&gt;Het product van iets en 0 is altijd 0</a:t>
            </a:r>
          </a:p>
          <a:p>
            <a:pPr marL="0" indent="0">
              <a:buNone/>
            </a:pPr>
            <a:r>
              <a:rPr lang="nl-NL" sz="1800" dirty="0">
                <a:latin typeface="Century Gothic" panose="020B0502020202020204" pitchFamily="34" charset="0"/>
              </a:rPr>
              <a:t>	&gt;&gt; Als de uitkomst 0 is, moet 1 van de factoren 0 zijn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21461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242C41"/>
      </a:dk2>
      <a:lt2>
        <a:srgbClr val="E2E8E2"/>
      </a:lt2>
      <a:accent1>
        <a:srgbClr val="C746CA"/>
      </a:accent1>
      <a:accent2>
        <a:srgbClr val="7E34B8"/>
      </a:accent2>
      <a:accent3>
        <a:srgbClr val="5846CA"/>
      </a:accent3>
      <a:accent4>
        <a:srgbClr val="3458B8"/>
      </a:accent4>
      <a:accent5>
        <a:srgbClr val="46A1CA"/>
      </a:accent5>
      <a:accent6>
        <a:srgbClr val="33B5A7"/>
      </a:accent6>
      <a:hlink>
        <a:srgbClr val="3F82BF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1426</Words>
  <Application>Microsoft Office PowerPoint</Application>
  <PresentationFormat>Breedbeeld</PresentationFormat>
  <Paragraphs>225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Avenir Next LT Pro</vt:lpstr>
      <vt:lpstr>Avenir Next LT Pro Light</vt:lpstr>
      <vt:lpstr>Century Gothic</vt:lpstr>
      <vt:lpstr>Garamond</vt:lpstr>
      <vt:lpstr>SavonVTI</vt:lpstr>
      <vt:lpstr>Hoofdstuk 11</vt:lpstr>
      <vt:lpstr>Wat gaan we doen ?</vt:lpstr>
      <vt:lpstr>Huiswerk</vt:lpstr>
      <vt:lpstr>Ontbinden in factoren</vt:lpstr>
      <vt:lpstr>Ontbinden in factoren</vt:lpstr>
      <vt:lpstr>Ontbinden in factoren</vt:lpstr>
      <vt:lpstr>Ontbinden in factoren</vt:lpstr>
      <vt:lpstr>Oplossen met = 0</vt:lpstr>
      <vt:lpstr>Oplossen met = 0</vt:lpstr>
      <vt:lpstr>Oplossen met = 0</vt:lpstr>
      <vt:lpstr>Oplossen met = 0</vt:lpstr>
      <vt:lpstr>Oplossen met = 0</vt:lpstr>
      <vt:lpstr>Oplossen met = 0</vt:lpstr>
      <vt:lpstr>Overzicht</vt:lpstr>
      <vt:lpstr>Dubbele haakjes</vt:lpstr>
      <vt:lpstr>Dubbele haakjes</vt:lpstr>
      <vt:lpstr>Dubbele haakjes</vt:lpstr>
      <vt:lpstr>Ontbinden van drietermen</vt:lpstr>
      <vt:lpstr>Ontbinden van drietermen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11</dc:title>
  <dc:creator>Nienke Bos</dc:creator>
  <cp:lastModifiedBy>Nienke Bos</cp:lastModifiedBy>
  <cp:revision>3</cp:revision>
  <dcterms:created xsi:type="dcterms:W3CDTF">2020-05-24T22:54:08Z</dcterms:created>
  <dcterms:modified xsi:type="dcterms:W3CDTF">2020-05-28T10:01:25Z</dcterms:modified>
</cp:coreProperties>
</file>